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463" r:id="rId3"/>
    <p:sldId id="390" r:id="rId4"/>
    <p:sldId id="478" r:id="rId5"/>
    <p:sldId id="465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92" r:id="rId14"/>
    <p:sldId id="493" r:id="rId15"/>
    <p:sldId id="494" r:id="rId16"/>
    <p:sldId id="498" r:id="rId17"/>
    <p:sldId id="499" r:id="rId18"/>
    <p:sldId id="500" r:id="rId19"/>
    <p:sldId id="501" r:id="rId20"/>
    <p:sldId id="502" r:id="rId21"/>
    <p:sldId id="503" r:id="rId22"/>
    <p:sldId id="365" r:id="rId23"/>
    <p:sldId id="497" r:id="rId24"/>
    <p:sldId id="38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isav Vidic" initials="" lastIdx="7" clrIdx="0"/>
  <p:cmAuthor id="1" name="铁源张" initials="铁源张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7EFFF"/>
    <a:srgbClr val="CBDEFF"/>
    <a:srgbClr val="A7D3FF"/>
    <a:srgbClr val="99CCFF"/>
    <a:srgbClr val="00FF00"/>
    <a:srgbClr val="CC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3" autoAdjust="0"/>
    <p:restoredTop sz="86949" autoAdjust="0"/>
  </p:normalViewPr>
  <p:slideViewPr>
    <p:cSldViewPr>
      <p:cViewPr varScale="1">
        <p:scale>
          <a:sx n="50" d="100"/>
          <a:sy n="50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tieyuan:Desktop:ResRad%20result_&#37325;&#35201;%20revised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ieyuan:Desktop:ResRad%20result_&#37325;&#35201;%20revised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tieyuan:Google%20Drive:3th_Fate%20of%20Radium%20in%20fb%20water,%20impoundment_Disposal%20options_Sequential%20extraction_Similar%20with%20Ferrar's%20work:ResRad%20result_Impoundment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tieyuan:Google%20Drive:Conference-AIPG,%20AIChe:2015_March%2022-25_Denver_ACS%20conference:Calculate%20Ra%20conc.%20in%20solid%20and%20sol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851706036745"/>
          <c:y val="0.12962962962963001"/>
          <c:w val="0.79245384951881004"/>
          <c:h val="0.71604986876640397"/>
        </c:manualLayout>
      </c:layout>
      <c:scatterChart>
        <c:scatterStyle val="smoothMarker"/>
        <c:varyColors val="0"/>
        <c:ser>
          <c:idx val="0"/>
          <c:order val="0"/>
          <c:tx>
            <c:v>TEDE</c:v>
          </c:tx>
          <c:xVal>
            <c:numRef>
              <c:f>'Inpoundment——new papameter'!$V$13:$Z$13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'Inpoundment——new papameter'!$V$14:$Z$14</c:f>
              <c:numCache>
                <c:formatCode>General</c:formatCode>
                <c:ptCount val="5"/>
                <c:pt idx="0">
                  <c:v>5.1210000000000004</c:v>
                </c:pt>
                <c:pt idx="1">
                  <c:v>4.38</c:v>
                </c:pt>
                <c:pt idx="2">
                  <c:v>2.91</c:v>
                </c:pt>
                <c:pt idx="3">
                  <c:v>1.1200000000000001</c:v>
                </c:pt>
                <c:pt idx="4">
                  <c:v>0.34200000000000003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538240"/>
        <c:axId val="78540160"/>
      </c:scatterChart>
      <c:valAx>
        <c:axId val="7853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between Recipient and Impoundment (m)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78540160"/>
        <c:crosses val="autoZero"/>
        <c:crossBetween val="midCat"/>
      </c:valAx>
      <c:valAx>
        <c:axId val="7854016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Effective Dose Equivalent (TEDE) (mrem.yr)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78538240"/>
        <c:crosses val="autoZero"/>
        <c:crossBetween val="midCat"/>
      </c:valAx>
      <c:spPr>
        <a:ln>
          <a:solidFill>
            <a:schemeClr val="tx1">
              <a:lumMod val="50000"/>
            </a:schemeClr>
          </a:solidFill>
        </a:ln>
      </c:spPr>
    </c:plotArea>
    <c:plotVisOnly val="1"/>
    <c:dispBlanksAs val="gap"/>
    <c:showDLblsOverMax val="0"/>
  </c:chart>
  <c:spPr>
    <a:solidFill>
      <a:schemeClr val="tx1"/>
    </a:solidFill>
    <a:ln>
      <a:solidFill>
        <a:schemeClr val="bg2"/>
      </a:solidFill>
    </a:ln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655074365704"/>
          <c:y val="6.0185185185185203E-2"/>
          <c:w val="0.76210892388451401"/>
          <c:h val="0.71598789734616497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'New_Treatment facility'!$D$48:$D$52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'New_Treatment facility'!$E$48:$E$52</c:f>
              <c:numCache>
                <c:formatCode>0.00E+00</c:formatCode>
                <c:ptCount val="5"/>
                <c:pt idx="0">
                  <c:v>1028.0959213000001</c:v>
                </c:pt>
                <c:pt idx="1">
                  <c:v>351.68627135999998</c:v>
                </c:pt>
                <c:pt idx="2" formatCode="General">
                  <c:v>115.86427136</c:v>
                </c:pt>
                <c:pt idx="3" formatCode="General">
                  <c:v>16.577971359999999</c:v>
                </c:pt>
                <c:pt idx="4" formatCode="General">
                  <c:v>4.7865713599999999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39872"/>
        <c:axId val="80642048"/>
      </c:scatterChart>
      <c:valAx>
        <c:axId val="80639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between Recipient and Tank containing radioactive solid waste (m)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80642048"/>
        <c:crosses val="autoZero"/>
        <c:crossBetween val="midCat"/>
      </c:valAx>
      <c:valAx>
        <c:axId val="8064204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Effective Dose Equivalent (TEDE) (mrem/yr)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80639872"/>
        <c:crosses val="autoZero"/>
        <c:crossBetween val="midCat"/>
      </c:valAx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44685039370099"/>
          <c:y val="6.0185185185185203E-2"/>
          <c:w val="0.76431714785651805"/>
          <c:h val="0.76691382327209101"/>
        </c:manualLayout>
      </c:layout>
      <c:scatterChart>
        <c:scatterStyle val="lineMarker"/>
        <c:varyColors val="0"/>
        <c:ser>
          <c:idx val="0"/>
          <c:order val="0"/>
          <c:spPr>
            <a:ln w="31750">
              <a:solidFill>
                <a:srgbClr val="0099FF">
                  <a:lumMod val="60000"/>
                  <a:lumOff val="40000"/>
                </a:srgbClr>
              </a:solidFill>
            </a:ln>
          </c:spPr>
          <c:marker>
            <c:symbol val="square"/>
            <c:size val="8"/>
          </c:marker>
          <c:xVal>
            <c:numRef>
              <c:f>Landfill!$D$59:$G$59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Landfill!$D$60:$G$60</c:f>
              <c:numCache>
                <c:formatCode>General</c:formatCode>
                <c:ptCount val="4"/>
                <c:pt idx="0">
                  <c:v>52.8</c:v>
                </c:pt>
                <c:pt idx="1">
                  <c:v>39.700000000000003</c:v>
                </c:pt>
                <c:pt idx="2">
                  <c:v>4.74</c:v>
                </c:pt>
                <c:pt idx="3">
                  <c:v>0.61099999999999999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92256"/>
        <c:axId val="82194432"/>
      </c:scatterChart>
      <c:valAx>
        <c:axId val="82192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r>
                  <a:rPr lang="en-US" dirty="0" smtClean="0"/>
                  <a:t>Depth of Cover Layer (m)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82194432"/>
        <c:crosses val="autoZero"/>
        <c:crossBetween val="midCat"/>
      </c:valAx>
      <c:valAx>
        <c:axId val="82194432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dirty="0" smtClean="0"/>
                  <a:t>Total Effective Dose Equivalent (TEDE) (mrem/yr)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82192256"/>
        <c:crosses val="autoZero"/>
        <c:crossBetween val="midCat"/>
      </c:valAx>
    </c:plotArea>
    <c:plotVisOnly val="1"/>
    <c:dispBlanksAs val="gap"/>
    <c:showDLblsOverMax val="0"/>
  </c:chart>
  <c:spPr>
    <a:solidFill>
      <a:schemeClr val="tx1"/>
    </a:solidFill>
    <a:ln>
      <a:solidFill>
        <a:schemeClr val="bg2"/>
      </a:solidFill>
    </a:ln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35563219887"/>
          <c:y val="3.7463976945244899E-2"/>
          <c:w val="0.73974458254701603"/>
          <c:h val="0.82320860468810297"/>
        </c:manualLayout>
      </c:layout>
      <c:scatterChart>
        <c:scatterStyle val="smoothMarker"/>
        <c:varyColors val="0"/>
        <c:ser>
          <c:idx val="4"/>
          <c:order val="0"/>
          <c:tx>
            <c:v>Ra conc. in solution (Kd=1.07)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Sheet1!$A$68:$A$88</c:f>
              <c:numCache>
                <c:formatCode>General</c:formatCode>
                <c:ptCount val="21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Sheet1!$B$68:$B$88</c:f>
              <c:numCache>
                <c:formatCode>General</c:formatCode>
                <c:ptCount val="21"/>
                <c:pt idx="0">
                  <c:v>5317.2866520787738</c:v>
                </c:pt>
                <c:pt idx="1">
                  <c:v>4995.1314508276537</c:v>
                </c:pt>
                <c:pt idx="2">
                  <c:v>4611.0056925996196</c:v>
                </c:pt>
                <c:pt idx="3">
                  <c:v>4246.0684551341265</c:v>
                </c:pt>
                <c:pt idx="4">
                  <c:v>3898.9169675090252</c:v>
                </c:pt>
                <c:pt idx="5">
                  <c:v>3568.2819383259912</c:v>
                </c:pt>
                <c:pt idx="6">
                  <c:v>3253.012048192772</c:v>
                </c:pt>
                <c:pt idx="7">
                  <c:v>2952.0605550883101</c:v>
                </c:pt>
                <c:pt idx="8">
                  <c:v>2664.4736842105258</c:v>
                </c:pt>
                <c:pt idx="9">
                  <c:v>2389.3805309734512</c:v>
                </c:pt>
                <c:pt idx="10">
                  <c:v>2125.9842519685039</c:v>
                </c:pt>
                <c:pt idx="11">
                  <c:v>1873.5543562066309</c:v>
                </c:pt>
                <c:pt idx="12">
                  <c:v>1631.4199395770399</c:v>
                </c:pt>
                <c:pt idx="13">
                  <c:v>1398.963730569948</c:v>
                </c:pt>
                <c:pt idx="14">
                  <c:v>1175.6168359941939</c:v>
                </c:pt>
                <c:pt idx="15">
                  <c:v>960.85409252668978</c:v>
                </c:pt>
                <c:pt idx="16">
                  <c:v>754.18994413407756</c:v>
                </c:pt>
                <c:pt idx="17">
                  <c:v>555.17477724468699</c:v>
                </c:pt>
                <c:pt idx="18">
                  <c:v>363.39165545087252</c:v>
                </c:pt>
                <c:pt idx="19">
                  <c:v>178.45340383344239</c:v>
                </c:pt>
                <c:pt idx="20">
                  <c:v>0</c:v>
                </c:pt>
              </c:numCache>
            </c:numRef>
          </c:yVal>
          <c:smooth val="1"/>
        </c:ser>
        <c:ser>
          <c:idx val="0"/>
          <c:order val="1"/>
          <c:tx>
            <c:v>Ra conc. in solution (Kd=7.49)</c:v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Sheet1!$A$68:$A$88</c:f>
              <c:numCache>
                <c:formatCode>General</c:formatCode>
                <c:ptCount val="21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Sheet1!$E$68:$E$88</c:f>
              <c:numCache>
                <c:formatCode>General</c:formatCode>
                <c:ptCount val="21"/>
                <c:pt idx="0">
                  <c:v>5020.189689172691</c:v>
                </c:pt>
                <c:pt idx="1">
                  <c:v>3873.1596828992069</c:v>
                </c:pt>
                <c:pt idx="2">
                  <c:v>2947.2407519708918</c:v>
                </c:pt>
                <c:pt idx="3">
                  <c:v>2325.81707626045</c:v>
                </c:pt>
                <c:pt idx="4">
                  <c:v>1879.895561357702</c:v>
                </c:pt>
                <c:pt idx="5">
                  <c:v>1544.3279313632031</c:v>
                </c:pt>
                <c:pt idx="6">
                  <c:v>1282.6603325415681</c:v>
                </c:pt>
                <c:pt idx="7">
                  <c:v>1072.902338376892</c:v>
                </c:pt>
                <c:pt idx="8">
                  <c:v>901.00111234705253</c:v>
                </c:pt>
                <c:pt idx="9">
                  <c:v>757.55643412830011</c:v>
                </c:pt>
                <c:pt idx="10">
                  <c:v>636.04240282685521</c:v>
                </c:pt>
                <c:pt idx="11">
                  <c:v>531.78684757632197</c:v>
                </c:pt>
                <c:pt idx="12">
                  <c:v>441.35676338373509</c:v>
                </c:pt>
                <c:pt idx="13">
                  <c:v>362.17303822937629</c:v>
                </c:pt>
                <c:pt idx="14">
                  <c:v>292.26050874977392</c:v>
                </c:pt>
                <c:pt idx="15">
                  <c:v>230.08095440988481</c:v>
                </c:pt>
                <c:pt idx="16">
                  <c:v>174.41860465116261</c:v>
                </c:pt>
                <c:pt idx="17">
                  <c:v>124.2998542162202</c:v>
                </c:pt>
                <c:pt idx="18">
                  <c:v>78.9358280953075</c:v>
                </c:pt>
                <c:pt idx="19">
                  <c:v>37.680552648105298</c:v>
                </c:pt>
                <c:pt idx="2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578048"/>
        <c:axId val="82580224"/>
      </c:scatterChart>
      <c:scatterChart>
        <c:scatterStyle val="smoothMarker"/>
        <c:varyColors val="0"/>
        <c:ser>
          <c:idx val="1"/>
          <c:order val="2"/>
          <c:tx>
            <c:v>Ra conc. in precipitate (Kd=1.07)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Sheet1!$A$68:$A$88</c:f>
              <c:numCache>
                <c:formatCode>General</c:formatCode>
                <c:ptCount val="21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Sheet1!$C$68:$C$88</c:f>
              <c:numCache>
                <c:formatCode>General</c:formatCode>
                <c:ptCount val="21"/>
                <c:pt idx="0">
                  <c:v>2210.6376639110331</c:v>
                </c:pt>
                <c:pt idx="1">
                  <c:v>2164.1432398209699</c:v>
                </c:pt>
                <c:pt idx="2">
                  <c:v>2108.7050353853301</c:v>
                </c:pt>
                <c:pt idx="3">
                  <c:v>2056.0361769621982</c:v>
                </c:pt>
                <c:pt idx="4">
                  <c:v>2005.934212361135</c:v>
                </c:pt>
                <c:pt idx="5">
                  <c:v>1958.215953564878</c:v>
                </c:pt>
                <c:pt idx="6">
                  <c:v>1912.715238636951</c:v>
                </c:pt>
                <c:pt idx="7">
                  <c:v>1869.280998566979</c:v>
                </c:pt>
                <c:pt idx="8">
                  <c:v>1827.775581658007</c:v>
                </c:pt>
                <c:pt idx="9">
                  <c:v>1788.0732962961681</c:v>
                </c:pt>
                <c:pt idx="10">
                  <c:v>1750.059139603258</c:v>
                </c:pt>
                <c:pt idx="11">
                  <c:v>1713.6276848852251</c:v>
                </c:pt>
                <c:pt idx="12">
                  <c:v>1678.6821052085629</c:v>
                </c:pt>
                <c:pt idx="13">
                  <c:v>1645.1333140607969</c:v>
                </c:pt>
                <c:pt idx="14">
                  <c:v>1612.899207036384</c:v>
                </c:pt>
                <c:pt idx="15">
                  <c:v>1581.9039909581049</c:v>
                </c:pt>
                <c:pt idx="16">
                  <c:v>1552.0775888939511</c:v>
                </c:pt>
                <c:pt idx="17">
                  <c:v>1523.355111237928</c:v>
                </c:pt>
                <c:pt idx="18">
                  <c:v>1495.676384452313</c:v>
                </c:pt>
                <c:pt idx="19">
                  <c:v>1468.9855302684321</c:v>
                </c:pt>
                <c:pt idx="20">
                  <c:v>1443.230589153336</c:v>
                </c:pt>
              </c:numCache>
            </c:numRef>
          </c:yVal>
          <c:smooth val="1"/>
        </c:ser>
        <c:ser>
          <c:idx val="2"/>
          <c:order val="3"/>
          <c:tx>
            <c:v>Ra conc. in precipitate (Kd=7.49)</c:v>
          </c:tx>
          <c:spPr>
            <a:ln>
              <a:solidFill>
                <a:schemeClr val="accent1">
                  <a:lumMod val="7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Sheet1!$A$68:$A$88</c:f>
              <c:numCache>
                <c:formatCode>General</c:formatCode>
                <c:ptCount val="21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Sheet1!$F$68:$F$88</c:f>
              <c:numCache>
                <c:formatCode>General</c:formatCode>
                <c:ptCount val="21"/>
                <c:pt idx="0">
                  <c:v>10150.997382626059</c:v>
                </c:pt>
                <c:pt idx="1">
                  <c:v>8161.417223675714</c:v>
                </c:pt>
                <c:pt idx="2">
                  <c:v>6555.365138119153</c:v>
                </c:pt>
                <c:pt idx="3">
                  <c:v>5477.4751014737703</c:v>
                </c:pt>
                <c:pt idx="4">
                  <c:v>4704.0022248731502</c:v>
                </c:pt>
                <c:pt idx="5">
                  <c:v>4121.9436082968487</c:v>
                </c:pt>
                <c:pt idx="6">
                  <c:v>3668.0682432163171</c:v>
                </c:pt>
                <c:pt idx="7">
                  <c:v>3304.2326494753129</c:v>
                </c:pt>
                <c:pt idx="8">
                  <c:v>3006.0614885312812</c:v>
                </c:pt>
                <c:pt idx="9">
                  <c:v>2757.2496142733039</c:v>
                </c:pt>
                <c:pt idx="10">
                  <c:v>2546.4775295073</c:v>
                </c:pt>
                <c:pt idx="11">
                  <c:v>2365.6411232647961</c:v>
                </c:pt>
                <c:pt idx="12">
                  <c:v>2208.7856789453381</c:v>
                </c:pt>
                <c:pt idx="13">
                  <c:v>2071.4375994554921</c:v>
                </c:pt>
                <c:pt idx="14">
                  <c:v>1950.170866454715</c:v>
                </c:pt>
                <c:pt idx="15">
                  <c:v>1842.317360504215</c:v>
                </c:pt>
                <c:pt idx="16">
                  <c:v>1745.768267564355</c:v>
                </c:pt>
                <c:pt idx="17">
                  <c:v>1658.834821262715</c:v>
                </c:pt>
                <c:pt idx="18">
                  <c:v>1580.1486789589951</c:v>
                </c:pt>
                <c:pt idx="19">
                  <c:v>1508.58936749124</c:v>
                </c:pt>
                <c:pt idx="20">
                  <c:v>1443.230589153336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600320"/>
        <c:axId val="82582144"/>
      </c:scatterChart>
      <c:valAx>
        <c:axId val="8257804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Barium removal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82580224"/>
        <c:crosses val="autoZero"/>
        <c:crossBetween val="midCat"/>
      </c:valAx>
      <c:valAx>
        <c:axId val="8258022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 Conc. in Solution (pCi/L)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82578048"/>
        <c:crosses val="autoZero"/>
        <c:crossBetween val="midCat"/>
      </c:valAx>
      <c:valAx>
        <c:axId val="825821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82600320"/>
        <c:crosses val="max"/>
        <c:crossBetween val="midCat"/>
      </c:valAx>
      <c:valAx>
        <c:axId val="8260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5821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3843625951714699"/>
          <c:y val="6.4363611609067603E-2"/>
          <c:w val="0.42329732543762599"/>
          <c:h val="0.2065224988086860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0.00169</cdr:x>
      <cdr:y>0.00749</cdr:y>
    </cdr:from>
    <cdr:to>
      <cdr:x>0.20169</cdr:x>
      <cdr:y>0.34082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7706" y="205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/>
            <a:t>(b)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0.96281</cdr:x>
      <cdr:y>0.32709</cdr:y>
    </cdr:from>
    <cdr:to>
      <cdr:x>1</cdr:x>
      <cdr:y>0.72479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5156186" y="2203451"/>
          <a:ext cx="1752615" cy="228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Ra Conc. In precipitate (pCi/g)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0.93388</cdr:x>
      <cdr:y>0.46542</cdr:y>
    </cdr:from>
    <cdr:to>
      <cdr:x>0.97107</cdr:x>
      <cdr:y>0.67291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5397500" y="239395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Ra Conc. In precipitate (pCi/g)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3A540B-1982-446C-BAC2-347DD3C775DA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8873CF-3711-416B-BFE8-E7117C08A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8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11/02/27/us/natural-gas-map.html?ref=u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0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86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C0430-A59C-4EE2-B725-C418559C70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option;</a:t>
            </a:r>
          </a:p>
          <a:p>
            <a:r>
              <a:rPr lang="en-US" dirty="0" smtClean="0"/>
              <a:t>Ra</a:t>
            </a:r>
            <a:r>
              <a:rPr lang="zh-CN" altLang="en-US" dirty="0" smtClean="0"/>
              <a:t> </a:t>
            </a:r>
            <a:r>
              <a:rPr lang="en-US" altLang="zh-CN" dirty="0" smtClean="0"/>
              <a:t>would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eventually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up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solids,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67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>
                <a:latin typeface="+mj-lt"/>
                <a:hlinkClick r:id="rId3"/>
              </a:rPr>
              <a:t>Colored cycles are scaled to</a:t>
            </a:r>
            <a:r>
              <a:rPr lang="en-US" b="0" u="none" baseline="0" dirty="0" smtClean="0">
                <a:latin typeface="+mj-lt"/>
                <a:hlinkClick r:id="rId3"/>
              </a:rPr>
              <a:t> show the amount of Ra found in waste water from each well.</a:t>
            </a:r>
            <a:endParaRPr lang="en-US" b="0" u="none" dirty="0" smtClean="0">
              <a:latin typeface="+mj-lt"/>
              <a:hlinkClick r:id="rId3"/>
            </a:endParaRPr>
          </a:p>
          <a:p>
            <a:endParaRPr lang="en-US" dirty="0" smtClean="0">
              <a:hlinkClick r:id=""/>
            </a:endParaRPr>
          </a:p>
          <a:p>
            <a:r>
              <a:rPr lang="en-US" dirty="0" smtClean="0">
                <a:hlinkClick r:id=""/>
              </a:rPr>
              <a:t>http://www.nytimes.com/interactive/2011/02/27/us/natural-gas-map.html?ref=us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2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calculate Exposure dose rate, one need to consider all the pathways that might carries out radiation to human being.</a:t>
            </a:r>
            <a:r>
              <a:rPr lang="en-US" baseline="0" dirty="0" smtClean="0"/>
              <a:t> Inhalation &amp; Radon inhalation, ingestion, External gamma exposure should be considered.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3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blogs.agu.org</a:t>
            </a:r>
            <a:r>
              <a:rPr lang="en-US" dirty="0" smtClean="0"/>
              <a:t>/</a:t>
            </a:r>
            <a:r>
              <a:rPr lang="en-US" dirty="0" err="1" smtClean="0"/>
              <a:t>wildwildscience</a:t>
            </a:r>
            <a:r>
              <a:rPr lang="en-US" dirty="0" smtClean="0"/>
              <a:t>/2009/09/01/how-much-radiation-does-it-take-to-kill-you/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Average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american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~</a:t>
            </a:r>
            <a:r>
              <a:rPr lang="zh-CN" altLang="en-US" dirty="0" smtClean="0"/>
              <a:t> </a:t>
            </a:r>
            <a:r>
              <a:rPr lang="en-US" altLang="zh-CN" dirty="0" smtClean="0"/>
              <a:t>150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300</a:t>
            </a:r>
            <a:r>
              <a:rPr lang="zh-CN" altLang="en-US" dirty="0" smtClean="0"/>
              <a:t> </a:t>
            </a:r>
            <a:r>
              <a:rPr lang="en-US" altLang="zh-CN" dirty="0" smtClean="0"/>
              <a:t>mrem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year.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Academies: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/>
              <a:t>1</a:t>
            </a:r>
            <a:r>
              <a:rPr lang="en-US" altLang="zh-CN" dirty="0" smtClean="0"/>
              <a:t>00</a:t>
            </a:r>
            <a:r>
              <a:rPr lang="zh-CN" altLang="en-US" dirty="0" smtClean="0"/>
              <a:t> </a:t>
            </a:r>
            <a:r>
              <a:rPr lang="en-US" altLang="zh-CN" dirty="0" smtClean="0"/>
              <a:t>mrem</a:t>
            </a:r>
            <a:r>
              <a:rPr lang="zh-CN" altLang="en-US" dirty="0" smtClean="0"/>
              <a:t>/</a:t>
            </a:r>
            <a:r>
              <a:rPr lang="en-US" altLang="zh-CN" dirty="0" smtClean="0"/>
              <a:t>year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lifetime</a:t>
            </a:r>
            <a:r>
              <a:rPr lang="zh-CN" altLang="en-US" dirty="0" smtClean="0"/>
              <a:t> </a:t>
            </a:r>
            <a:r>
              <a:rPr lang="zh-CN" altLang="en-US" dirty="0" smtClean="0">
                <a:sym typeface="Wingdings"/>
              </a:rPr>
              <a:t> </a:t>
            </a:r>
            <a:r>
              <a:rPr lang="en-US" altLang="zh-CN" dirty="0" smtClean="0">
                <a:sym typeface="Wingdings"/>
              </a:rPr>
              <a:t>cause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one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cancer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in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every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175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people.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sudden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dose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350</a:t>
            </a:r>
            <a:r>
              <a:rPr lang="zh-CN" altLang="en-US" dirty="0" smtClean="0"/>
              <a:t> </a:t>
            </a:r>
            <a:r>
              <a:rPr lang="en-US" altLang="zh-CN" dirty="0" smtClean="0"/>
              <a:t>rem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radiation</a:t>
            </a:r>
            <a:r>
              <a:rPr lang="zh-CN" altLang="en-US" dirty="0" smtClean="0"/>
              <a:t> </a:t>
            </a:r>
            <a:r>
              <a:rPr lang="zh-CN" altLang="en-US" dirty="0" smtClean="0">
                <a:sym typeface="Wingdings"/>
              </a:rPr>
              <a:t> </a:t>
            </a:r>
            <a:r>
              <a:rPr lang="en-US" altLang="zh-CN" dirty="0" smtClean="0">
                <a:sym typeface="Wingdings"/>
              </a:rPr>
              <a:t>50%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chance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to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die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in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60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days;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Get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a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sudden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dose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of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1000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rem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of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radiation</a:t>
            </a:r>
            <a:r>
              <a:rPr lang="zh-CN" altLang="en-US" dirty="0" smtClean="0">
                <a:sym typeface="Wingdings"/>
              </a:rPr>
              <a:t>  </a:t>
            </a:r>
            <a:r>
              <a:rPr lang="en-US" altLang="zh-CN" dirty="0" smtClean="0">
                <a:sym typeface="Wingdings"/>
              </a:rPr>
              <a:t>die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in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1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hour.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8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/>
              <a:t>Increase the distance;</a:t>
            </a:r>
            <a:endParaRPr lang="en-US" sz="1200" dirty="0" smtClean="0">
              <a:sym typeface="Wingdings"/>
            </a:endParaRPr>
          </a:p>
          <a:p>
            <a:pPr algn="l"/>
            <a:r>
              <a:rPr lang="en-US" sz="1200" dirty="0" smtClean="0">
                <a:sym typeface="Wingdings"/>
              </a:rPr>
              <a:t>Decrease the radiation energy received by recipient;</a:t>
            </a:r>
          </a:p>
          <a:p>
            <a:pPr algn="l"/>
            <a:r>
              <a:rPr lang="en-US" sz="1200" dirty="0" smtClean="0">
                <a:sym typeface="Wingdings"/>
              </a:rPr>
              <a:t>Decrease the Dose Equivalent.</a:t>
            </a:r>
          </a:p>
          <a:p>
            <a:pPr algn="l"/>
            <a:endParaRPr lang="en-US" sz="120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49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*: solid waste generated from sulfate precipitation during 30 days of operation for a 100,000 gallon/day treatment facility;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**: Calculated based on the complete co-precipitation of Ra-SO4, while Ra226=1000pCi/L, Ra228=100 pCi/L; Ba=687 mg/L;</a:t>
            </a:r>
            <a:r>
              <a:rPr lang="en-US" dirty="0" smtClean="0">
                <a:effectLst/>
              </a:rPr>
              <a:t> 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r>
              <a:rPr lang="en-US" sz="1200" dirty="0" smtClean="0">
                <a:effectLst/>
                <a:latin typeface="Times New Roman"/>
                <a:ea typeface="Times New Roman"/>
              </a:rPr>
              <a:t>Barite</a:t>
            </a:r>
            <a:r>
              <a:rPr lang="en-US" sz="1200" baseline="0" dirty="0" smtClean="0">
                <a:effectLst/>
                <a:latin typeface="Times New Roman"/>
                <a:ea typeface="Times New Roman"/>
              </a:rPr>
              <a:t> density=4g/cm</a:t>
            </a:r>
            <a:r>
              <a:rPr lang="en-US" sz="1200" baseline="30000" dirty="0" smtClean="0">
                <a:effectLst/>
                <a:latin typeface="Times New Roman"/>
                <a:ea typeface="Times New Roman"/>
              </a:rPr>
              <a:t>3</a:t>
            </a:r>
            <a:r>
              <a:rPr lang="en-US" sz="1200" baseline="0" dirty="0" smtClean="0">
                <a:effectLst/>
                <a:latin typeface="Times New Roman"/>
                <a:ea typeface="Times New Roman"/>
              </a:rPr>
              <a:t>;</a:t>
            </a:r>
          </a:p>
          <a:p>
            <a:endParaRPr lang="en-US" sz="1200" baseline="30000" dirty="0" smtClean="0">
              <a:effectLst/>
              <a:latin typeface="Times New Roman"/>
              <a:ea typeface="Times New Roman"/>
            </a:endParaRPr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8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Sketch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80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873CF-3711-416B-BFE8-E7117C08AD7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720C-C5E5-430F-B733-F8E14EF4B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F55B-0DA2-4067-B2C1-3ECFB0E2A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61261-E70B-445E-96D2-84585FE3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733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9733" y="3938589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BA39-5732-4D6D-B076-8ACFF180C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9671-C643-40A9-BE47-5B40624E7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70822-D8D1-4409-8D26-AA21425FA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EC123-1411-454A-9B4B-172CA416F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854C1-6132-4584-9EA4-D7E1C85D2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DACD6-E445-4FCB-9684-A451B0E7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684D2-BC9D-44BE-9FE0-E987A6427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2DE90-E142-4EDC-AD7B-7A38AB737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FE34-387D-45A4-A865-A540B0332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544F-90D8-4FF1-9A48-0828B83DF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B2660-833B-44B5-BBD8-53081B056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FF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55575" y="6477000"/>
            <a:ext cx="8755063" cy="0"/>
          </a:xfrm>
          <a:prstGeom prst="line">
            <a:avLst/>
          </a:prstGeom>
          <a:noFill/>
          <a:ln w="28575">
            <a:solidFill>
              <a:srgbClr val="FFFF9D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725738" y="6461125"/>
            <a:ext cx="5427662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9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civil and environmental engineering</a:t>
            </a:r>
          </a:p>
        </p:txBody>
      </p:sp>
      <p:pic>
        <p:nvPicPr>
          <p:cNvPr id="1028" name="Picture 61" descr="D:\logo.gif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6081713"/>
            <a:ext cx="7620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latin typeface="Arial Narrow" pitchFamily="34" charset="0"/>
              </a:defRPr>
            </a:lvl1pPr>
          </a:lstStyle>
          <a:p>
            <a:pPr>
              <a:defRPr/>
            </a:pPr>
            <a:fld id="{F7CCC8E7-2893-4607-94A0-832475A8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Char char="•"/>
        <a:defRPr sz="3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D"/>
        </a:buClr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" y="762000"/>
            <a:ext cx="9067799" cy="2209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effectLst/>
              </a:rPr>
              <a:t>Environmental concerns with NORM generated by shale gas extraction – Management strategies and health risks</a:t>
            </a:r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28600" y="3048000"/>
            <a:ext cx="8763000" cy="232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Arial"/>
                <a:cs typeface="Arial"/>
              </a:rPr>
              <a:t>ShaleNetwork Workshop</a:t>
            </a:r>
          </a:p>
          <a:p>
            <a:pPr algn="ctr"/>
            <a:r>
              <a:rPr lang="en-US" altLang="zh-CN" sz="2000" dirty="0" smtClean="0">
                <a:latin typeface="Arial"/>
                <a:cs typeface="Arial"/>
              </a:rPr>
              <a:t>May 7-8, 2015</a:t>
            </a:r>
          </a:p>
          <a:p>
            <a:pPr algn="ctr"/>
            <a:endParaRPr lang="en-US" sz="2800" dirty="0" smtClean="0">
              <a:latin typeface="Arial"/>
              <a:cs typeface="Arial"/>
            </a:endParaRPr>
          </a:p>
          <a:p>
            <a:pPr algn="ctr"/>
            <a:r>
              <a:rPr lang="en-US" sz="2400" dirty="0" err="1" smtClean="0">
                <a:latin typeface="Arial"/>
                <a:cs typeface="Arial"/>
              </a:rPr>
              <a:t>Tieyuan</a:t>
            </a:r>
            <a:r>
              <a:rPr lang="en-US" sz="2400" dirty="0" smtClean="0">
                <a:latin typeface="Arial"/>
                <a:cs typeface="Arial"/>
              </a:rPr>
              <a:t> Zhang and R</a:t>
            </a:r>
            <a:r>
              <a:rPr lang="en-US" altLang="zh-CN" sz="2400" dirty="0" smtClean="0">
                <a:latin typeface="Arial"/>
                <a:cs typeface="Arial"/>
              </a:rPr>
              <a:t>adisav </a:t>
            </a:r>
            <a:r>
              <a:rPr lang="en-US" sz="2400" dirty="0" smtClean="0">
                <a:latin typeface="Arial"/>
                <a:cs typeface="Arial"/>
              </a:rPr>
              <a:t>Vidic</a:t>
            </a:r>
            <a:endParaRPr lang="en-US" sz="2400" dirty="0">
              <a:latin typeface="Arial"/>
              <a:cs typeface="Arial"/>
            </a:endParaRPr>
          </a:p>
          <a:p>
            <a:pPr algn="ctr"/>
            <a:r>
              <a:rPr lang="en-US" sz="2000" dirty="0">
                <a:latin typeface="Arial"/>
                <a:cs typeface="Arial"/>
              </a:rPr>
              <a:t>Civil &amp; Environmental </a:t>
            </a:r>
            <a:r>
              <a:rPr lang="en-US" sz="2000" dirty="0" smtClean="0">
                <a:latin typeface="Arial"/>
                <a:cs typeface="Arial"/>
              </a:rPr>
              <a:t>Engineering</a:t>
            </a:r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University </a:t>
            </a:r>
            <a:r>
              <a:rPr lang="en-US" sz="2000" dirty="0">
                <a:latin typeface="Arial"/>
                <a:cs typeface="Arial"/>
              </a:rPr>
              <a:t>of </a:t>
            </a:r>
            <a:r>
              <a:rPr lang="en-US" sz="2000" dirty="0" smtClean="0">
                <a:latin typeface="Arial"/>
                <a:cs typeface="Arial"/>
              </a:rPr>
              <a:t>Pittsburgh, Pittsburgh, PA 15261</a:t>
            </a:r>
          </a:p>
          <a:p>
            <a:pPr algn="ctr"/>
            <a:endParaRPr lang="en-US" sz="2000" baseline="30000" dirty="0">
              <a:latin typeface="Arial"/>
              <a:cs typeface="Arial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09600" y="6077425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Project funded by the US Department of Energy, National Energy Technology Laboratory</a:t>
            </a:r>
          </a:p>
        </p:txBody>
      </p:sp>
    </p:spTree>
  </p:cSld>
  <p:clrMapOvr>
    <a:masterClrMapping/>
  </p:clrMapOvr>
  <p:transition advTm="389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Char char="•"/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D"/>
              </a:buClr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Case study 2: 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adiation 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ose 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quivalent in Centralized Waste Treatment Facility</a:t>
            </a:r>
            <a:endParaRPr lang="en-US" sz="3200" b="1" dirty="0">
              <a:solidFill>
                <a:srgbClr val="FFFF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07863"/>
              </p:ext>
            </p:extLst>
          </p:nvPr>
        </p:nvGraphicFramePr>
        <p:xfrm>
          <a:off x="609600" y="1676400"/>
          <a:ext cx="7696200" cy="47456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21940"/>
                <a:gridCol w="4874260"/>
              </a:tblGrid>
              <a:tr h="3515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Centralized Waste 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Treatment Facility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439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Pathways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Gamma, Inhalation, Soil Ingestion, Radon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39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Treatment plant capacity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100,000 gal/day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39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Flowback water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</a:rPr>
                        <a:t> quality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Ba=687 mg/L;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Ra</a:t>
                      </a:r>
                      <a:r>
                        <a:rPr lang="en-US" sz="1400" baseline="30000" dirty="0" smtClean="0"/>
                        <a:t>226</a:t>
                      </a:r>
                      <a:r>
                        <a:rPr lang="en-US" sz="1400" dirty="0" smtClean="0"/>
                        <a:t>=1,000 pCi/L;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Ra</a:t>
                      </a:r>
                      <a:r>
                        <a:rPr lang="en-US" sz="1400" baseline="30000" dirty="0" smtClean="0"/>
                        <a:t>228</a:t>
                      </a:r>
                      <a:r>
                        <a:rPr lang="en-US" sz="1400" dirty="0" smtClean="0"/>
                        <a:t>=100</a:t>
                      </a:r>
                      <a:r>
                        <a:rPr lang="en-US" sz="1400" baseline="0" dirty="0" smtClean="0"/>
                        <a:t> pCi/L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Contaminated Zone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2m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(L)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×2m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(W)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×0.83m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(H)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(Radioactive solid waste stored in a tank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Ra Conc.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</a:rPr>
                        <a:t> In solid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226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=4,286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pCi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/g;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228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=428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pCi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/g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(Based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</a:rPr>
                        <a:t> on the complete Co-precipitation of Ra-BaSO</a:t>
                      </a:r>
                      <a:r>
                        <a:rPr lang="en-US" sz="1400" baseline="-250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Amount of contaminated material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</a:rPr>
                        <a:t>13.2 tons of solid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(i.e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., 11.4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mCi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of Ra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226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Radon emanation ratio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/>
                          <a:ea typeface="Times New Roman"/>
                        </a:rPr>
                        <a:t>0.22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527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Outdoor time fraction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Times New Roman"/>
                          <a:ea typeface="Times New Roman"/>
                        </a:rPr>
                        <a:t>12.5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% (3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hr/day working closely with radioactive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material)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Inhalation rate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11,400 m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/yr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Soil ingestion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36.5 g/yr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438400" y="12192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Key </a:t>
            </a:r>
            <a:r>
              <a:rPr lang="en-US" sz="1400" dirty="0"/>
              <a:t>Assumptions </a:t>
            </a:r>
            <a:r>
              <a:rPr lang="en-US" sz="1400" dirty="0" smtClean="0"/>
              <a:t>for Total </a:t>
            </a:r>
            <a:r>
              <a:rPr lang="en-US" sz="1400" dirty="0"/>
              <a:t>Effective Dose Equivalent (TEDE</a:t>
            </a:r>
            <a:r>
              <a:rPr lang="en-US" sz="1400" dirty="0" smtClean="0"/>
              <a:t>) Calculation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410200" y="4876800"/>
            <a:ext cx="914400" cy="304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3352800"/>
            <a:ext cx="7467600" cy="4572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Char char="•"/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D"/>
              </a:buClr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Case study 2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Total 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Effective Dose Equivalent (TEDE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) in Centralized Waste Treatment Facility</a:t>
            </a:r>
            <a:endParaRPr lang="en-US" sz="2800" b="1" dirty="0">
              <a:solidFill>
                <a:srgbClr val="FFFF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800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TEDE in the centralized waste treatment facility may be significantly above the NRC limit for general public (100 mrem/yr).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78874"/>
              </p:ext>
            </p:extLst>
          </p:nvPr>
        </p:nvGraphicFramePr>
        <p:xfrm>
          <a:off x="228600" y="1752600"/>
          <a:ext cx="8839202" cy="261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930"/>
                <a:gridCol w="1116817"/>
                <a:gridCol w="1293874"/>
                <a:gridCol w="1511789"/>
                <a:gridCol w="1075959"/>
                <a:gridCol w="1303031"/>
                <a:gridCol w="1066802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Radionuclide</a:t>
                      </a:r>
                      <a:endParaRPr lang="en-US" sz="16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Arial"/>
                        </a:rPr>
                        <a:t>Pathways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Arial"/>
                        </a:rPr>
                        <a:t>Total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Dose Equivalent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Arial"/>
                        </a:rPr>
                        <a:t>mrem/yr)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Risks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External Gamma (mrem/yr)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Radon inhalation (mrem/yr)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Inhalation (mrem/yr)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Soil </a:t>
                      </a:r>
                      <a:endParaRPr lang="en-US" sz="1400" dirty="0" smtClean="0">
                        <a:effectLst/>
                        <a:latin typeface="Arial"/>
                        <a:ea typeface="SimSu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mrem/yr)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Ra-226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宋体"/>
                          <a:cs typeface="Arial"/>
                        </a:rPr>
                        <a:t>968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宋体"/>
                          <a:cs typeface="Arial"/>
                        </a:rPr>
                        <a:t>1.29E-4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宋体"/>
                          <a:cs typeface="Arial"/>
                        </a:rPr>
                        <a:t>1.62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宋体"/>
                          <a:cs typeface="Arial"/>
                        </a:rPr>
                        <a:t>9.01E-2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970</a:t>
                      </a:r>
                      <a:endParaRPr lang="en-US" sz="140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宋体"/>
                          <a:cs typeface="Arial"/>
                        </a:rPr>
                        <a:t>2.25E-02</a:t>
                      </a:r>
                    </a:p>
                  </a:txBody>
                  <a:tcPr marL="68580" marR="68580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SimSun"/>
                          <a:cs typeface="Arial"/>
                        </a:rPr>
                        <a:t>Ra-228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宋体"/>
                          <a:cs typeface="Arial"/>
                        </a:rPr>
                        <a:t>57.3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宋体"/>
                          <a:cs typeface="Arial"/>
                        </a:rPr>
                        <a:t>9.29E-5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宋体"/>
                          <a:cs typeface="Arial"/>
                        </a:rPr>
                        <a:t>0.37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宋体"/>
                          <a:cs typeface="Arial"/>
                        </a:rPr>
                        <a:t>1.97E-2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57.7</a:t>
                      </a:r>
                      <a:endParaRPr lang="en-US" sz="140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宋体"/>
                          <a:cs typeface="Arial"/>
                        </a:rPr>
                        <a:t>7.79E-04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1,030</a:t>
                      </a:r>
                      <a:endParaRPr lang="en-US" sz="140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1.21E-4</a:t>
                      </a:r>
                      <a:endParaRPr lang="en-US" sz="140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1.99</a:t>
                      </a:r>
                      <a:endParaRPr lang="en-US" sz="140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1.10E-1</a:t>
                      </a:r>
                      <a:endParaRPr lang="en-US" sz="140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1030</a:t>
                      </a:r>
                      <a:endParaRPr lang="en-US" sz="140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宋体"/>
                          <a:cs typeface="Arial"/>
                        </a:rPr>
                        <a:t>2.33E-02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1752600" y="2133600"/>
            <a:ext cx="1066800" cy="2286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4800" y="3124200"/>
            <a:ext cx="7696200" cy="381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Char char="•"/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D"/>
              </a:buClr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Case study 2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: Sensitivity Analysis</a:t>
            </a:r>
            <a:endParaRPr lang="en-US" sz="2800" b="1" dirty="0">
              <a:solidFill>
                <a:srgbClr val="FFFF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143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location of recipient (i.e. on-site worker) has the greatest impact on TEDE contributed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external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gamma</a:t>
            </a:r>
            <a:r>
              <a:rPr lang="zh-CN" altLang="en-US" dirty="0" smtClean="0"/>
              <a:t> </a:t>
            </a:r>
            <a:r>
              <a:rPr lang="en-US" altLang="zh-CN" dirty="0" smtClean="0"/>
              <a:t>radiation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4003178" cy="198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4958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The geometry </a:t>
            </a:r>
            <a:r>
              <a:rPr lang="en-US" sz="1400" dirty="0" smtClean="0"/>
              <a:t>of contaminated zone and varying recipient location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638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safe distance of 3 – 5 m between recipient and radioactive solids is recommended.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5029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Correlation between the distance of recipient to waste and TEDE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06227093"/>
              </p:ext>
            </p:extLst>
          </p:nvPr>
        </p:nvGraphicFramePr>
        <p:xfrm>
          <a:off x="4114801" y="2133600"/>
          <a:ext cx="5029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21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Char char="•"/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D"/>
              </a:buClr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Case study 3: 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adiation 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ose 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quivalent in Landfill</a:t>
            </a:r>
            <a:endParaRPr lang="en-US" sz="3200" b="1" dirty="0">
              <a:solidFill>
                <a:srgbClr val="FFFF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12192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Key </a:t>
            </a:r>
            <a:r>
              <a:rPr lang="en-US" sz="1400" dirty="0"/>
              <a:t>Assumptions </a:t>
            </a:r>
            <a:r>
              <a:rPr lang="en-US" sz="1400" dirty="0" smtClean="0"/>
              <a:t>for Total </a:t>
            </a:r>
            <a:r>
              <a:rPr lang="en-US" sz="1400" dirty="0"/>
              <a:t>Effective Dose Equivalent (TEDE</a:t>
            </a:r>
            <a:r>
              <a:rPr lang="en-US" sz="1400" dirty="0" smtClean="0"/>
              <a:t>) Calculation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27223"/>
              </p:ext>
            </p:extLst>
          </p:nvPr>
        </p:nvGraphicFramePr>
        <p:xfrm>
          <a:off x="1676400" y="1828800"/>
          <a:ext cx="5943600" cy="42813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79320"/>
                <a:gridCol w="3764280"/>
              </a:tblGrid>
              <a:tr h="3515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Landfill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39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Pathways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Gamma, Inhalation, Soil Ingestion, Radon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Contaminated Zone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100m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(L)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×100m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(W)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×1m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(H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Soil Concentration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226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=5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pCi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/g;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228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=0.5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pCi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/g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Soil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</a:rPr>
                        <a:t> density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1.5 g/cm</a:t>
                      </a:r>
                      <a:r>
                        <a:rPr lang="en-US" sz="1400" baseline="300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400" baseline="30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Amount of contaminated material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15,000 tons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(i.e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., 75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mCi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of Ra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226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Radon emanation ratio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0.22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Indoor time fraction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17% (4 hr/day)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527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Outdoor time fraction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Times New Roman"/>
                          <a:ea typeface="Times New Roman"/>
                        </a:rPr>
                        <a:t>12.5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% (3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hr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/day)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Inhalation rate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11,400 m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/yr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Soil ingestion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36.5 g/yr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800600" y="4572000"/>
            <a:ext cx="1752600" cy="8382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Char char="•"/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D"/>
              </a:buClr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Case 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study 3: 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Total 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Effective Dose Equivalent (TEDE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) in Landfill</a:t>
            </a:r>
            <a:endParaRPr lang="en-US" sz="2800" b="1" dirty="0">
              <a:solidFill>
                <a:srgbClr val="FFFF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800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TEDE is mainly contributed by the inhalation of Radon </a:t>
            </a:r>
            <a:r>
              <a:rPr lang="en-US" dirty="0" smtClean="0"/>
              <a:t>gas</a:t>
            </a: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TEDE in the landfill scenario is below the NRC limit for general public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01793"/>
              </p:ext>
            </p:extLst>
          </p:nvPr>
        </p:nvGraphicFramePr>
        <p:xfrm>
          <a:off x="304800" y="1752600"/>
          <a:ext cx="8534402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188"/>
                <a:gridCol w="1101214"/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Radionuclide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Arial"/>
                        </a:rPr>
                        <a:t>Pathways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Arial"/>
                        </a:rPr>
                        <a:t>Total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Dose Equivalent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Arial"/>
                        </a:rPr>
                        <a:t>mrem/yr)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Risks</a:t>
                      </a:r>
                      <a:endParaRPr lang="en-US" sz="16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SimSun"/>
                          <a:cs typeface="Arial"/>
                        </a:rPr>
                        <a:t>External Gamma (mrem/yr)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SimSun"/>
                          <a:cs typeface="Arial"/>
                        </a:rPr>
                        <a:t>Radon inhalation (mrem/yr)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SimSun"/>
                          <a:cs typeface="Arial"/>
                        </a:rPr>
                        <a:t>Inhalation (mrem/yr)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Soil </a:t>
                      </a:r>
                      <a:endParaRPr lang="en-US" sz="1400" dirty="0" smtClean="0">
                        <a:effectLst/>
                        <a:latin typeface="Arial"/>
                        <a:ea typeface="SimSu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mrem/yr)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Ra-226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12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40.2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6.67E-3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6.18</a:t>
                      </a:r>
                      <a:r>
                        <a:rPr lang="en-US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E-</a:t>
                      </a: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Arial"/>
                        </a:rPr>
                        <a:t>52.2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2.03E-3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Ra-228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0.7</a:t>
                      </a: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0.02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1.50E-3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1.35</a:t>
                      </a:r>
                      <a:r>
                        <a:rPr lang="en-US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E</a:t>
                      </a: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-2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Arial"/>
                        </a:rPr>
                        <a:t>0.73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1.11E-5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12.6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40.2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8.17E-3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6.53</a:t>
                      </a:r>
                      <a:r>
                        <a:rPr lang="en-US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E-</a:t>
                      </a:r>
                      <a:r>
                        <a:rPr lang="en-US" altLang="zh-CN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Arial"/>
                        </a:rPr>
                        <a:t>52.8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Arial"/>
                        </a:rPr>
                        <a:t>2.04E-3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2971800" y="3124200"/>
            <a:ext cx="838200" cy="1066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752600" y="3124200"/>
            <a:ext cx="838200" cy="1066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629400" y="3886200"/>
            <a:ext cx="838200" cy="304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Char char="•"/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D"/>
              </a:buClr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Case 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study 3: Sensitivity Analysis</a:t>
            </a:r>
            <a:endParaRPr lang="en-US" sz="2800" b="1" dirty="0">
              <a:solidFill>
                <a:srgbClr val="FFFF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715251"/>
              </p:ext>
            </p:extLst>
          </p:nvPr>
        </p:nvGraphicFramePr>
        <p:xfrm>
          <a:off x="4343400" y="1905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9600" y="5334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Radiation exposure is mainly contributed by the indoor inhalation of </a:t>
            </a:r>
            <a:r>
              <a:rPr lang="en-US" dirty="0" err="1" smtClean="0"/>
              <a:t>Rn</a:t>
            </a:r>
            <a:r>
              <a:rPr lang="en-US" dirty="0" smtClean="0"/>
              <a:t> gas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Placement of a cover layer could significantly decrease the TEDE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380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Indoor Versus Outdoor Exposure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1447800"/>
            <a:ext cx="263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Depth of Cover </a:t>
            </a:r>
            <a:r>
              <a:rPr lang="en-US" dirty="0"/>
              <a:t>L</a:t>
            </a:r>
            <a:r>
              <a:rPr lang="en-US" dirty="0" smtClean="0"/>
              <a:t>ayer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05000"/>
            <a:ext cx="3759200" cy="2755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4038600"/>
            <a:ext cx="116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Indoor Dose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Equivalent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1981200"/>
            <a:ext cx="1302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Outdoor Dose 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Equivalent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4648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Correlation between the distance of recipient to waste and TEDE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4648200"/>
            <a:ext cx="378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TEDE contributed by indoor and outdoor exposure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Arial"/>
                <a:cs typeface="Arial"/>
              </a:rPr>
              <a:t>TENORM W</a:t>
            </a:r>
            <a:r>
              <a:rPr lang="en-US" altLang="zh-CN" sz="3600" b="1" dirty="0" smtClean="0">
                <a:latin typeface="Arial"/>
                <a:cs typeface="Arial"/>
              </a:rPr>
              <a:t>aste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ffectLst/>
                <a:latin typeface="Arial"/>
                <a:cs typeface="Arial"/>
              </a:rPr>
              <a:t>Regional and mobile treatment facilities use sulfate and carbonate precipitation to adjust the chemistry of flowback water for reuse in hydraulic </a:t>
            </a:r>
            <a:r>
              <a:rPr lang="en-US" sz="2000" dirty="0" smtClean="0">
                <a:effectLst/>
                <a:latin typeface="Arial"/>
                <a:cs typeface="Arial"/>
              </a:rPr>
              <a:t>fracturing.</a:t>
            </a:r>
            <a:endParaRPr lang="en-US" sz="2000" dirty="0">
              <a:effectLst/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00"/>
            <a:ext cx="634841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lang="en-US" sz="3200" b="1" dirty="0" smtClean="0">
                <a:effectLst/>
                <a:latin typeface="Arial"/>
                <a:cs typeface="Arial"/>
              </a:rPr>
              <a:t>Ra removal during sulfate precipitation</a:t>
            </a:r>
            <a:endParaRPr lang="en-US" sz="3200" b="1" dirty="0">
              <a:effectLst/>
              <a:latin typeface="Arial"/>
              <a:cs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2109332"/>
            <a:ext cx="3420364" cy="287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9530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Mechanism of Co-Precipitation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17646" y="172799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Occlusion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8467" y="1740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Inclusion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790699" y="1447800"/>
            <a:ext cx="53340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/>
              <a:t>M</a:t>
            </a:r>
            <a:r>
              <a:rPr lang="en-US" sz="1600" baseline="30000" dirty="0" smtClean="0"/>
              <a:t>2</a:t>
            </a:r>
            <a:r>
              <a:rPr lang="en-US" sz="1600" baseline="30000" dirty="0"/>
              <a:t>+</a:t>
            </a:r>
            <a:r>
              <a:rPr lang="en-US" sz="1600" dirty="0"/>
              <a:t> + SO</a:t>
            </a:r>
            <a:r>
              <a:rPr lang="en-US" sz="1600" baseline="-25000" dirty="0"/>
              <a:t>4</a:t>
            </a:r>
            <a:r>
              <a:rPr lang="en-US" sz="1600" baseline="30000" dirty="0"/>
              <a:t>2-</a:t>
            </a:r>
            <a:r>
              <a:rPr lang="en-US" sz="1600" dirty="0"/>
              <a:t>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/>
              <a:t> MSO</a:t>
            </a:r>
            <a:r>
              <a:rPr lang="en-US" sz="1600" baseline="-25000" dirty="0"/>
              <a:t>4</a:t>
            </a:r>
            <a:r>
              <a:rPr lang="en-US" sz="1600" dirty="0"/>
              <a:t>        </a:t>
            </a:r>
            <a:r>
              <a:rPr lang="en-US" sz="1600" dirty="0" smtClean="0"/>
              <a:t>(P</a:t>
            </a:r>
            <a:r>
              <a:rPr lang="en-US" altLang="zh-CN" sz="1600" dirty="0" smtClean="0"/>
              <a:t>recipitation</a:t>
            </a:r>
            <a:r>
              <a:rPr lang="en-US" sz="1600" dirty="0" smtClean="0"/>
              <a:t>)</a:t>
            </a:r>
            <a:endParaRPr lang="en-US" sz="1600" dirty="0"/>
          </a:p>
          <a:p>
            <a:pPr algn="ctr">
              <a:lnSpc>
                <a:spcPct val="150000"/>
              </a:lnSpc>
            </a:pPr>
            <a:r>
              <a:rPr lang="en-US" sz="1600" dirty="0"/>
              <a:t>Ra</a:t>
            </a:r>
            <a:r>
              <a:rPr lang="en-US" sz="1600" baseline="30000" dirty="0"/>
              <a:t>2+</a:t>
            </a:r>
            <a:r>
              <a:rPr lang="en-US" sz="1600" dirty="0"/>
              <a:t> + MSO</a:t>
            </a:r>
            <a:r>
              <a:rPr lang="en-US" sz="1600" baseline="-25000" dirty="0"/>
              <a:t>4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/>
              <a:t> M</a:t>
            </a:r>
            <a:r>
              <a:rPr lang="en-US" sz="1600" baseline="30000" dirty="0"/>
              <a:t>2+</a:t>
            </a:r>
            <a:r>
              <a:rPr lang="en-US" sz="1600" dirty="0"/>
              <a:t> + RaSO</a:t>
            </a:r>
            <a:r>
              <a:rPr lang="en-US" sz="1600" baseline="-25000" dirty="0"/>
              <a:t>4</a:t>
            </a:r>
            <a:r>
              <a:rPr lang="en-US" sz="1600" dirty="0"/>
              <a:t>        </a:t>
            </a:r>
            <a:r>
              <a:rPr lang="en-US" sz="1600" dirty="0" smtClean="0"/>
              <a:t>(Lattice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Replacement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941823"/>
              </p:ext>
            </p:extLst>
          </p:nvPr>
        </p:nvGraphicFramePr>
        <p:xfrm>
          <a:off x="6714309" y="3352800"/>
          <a:ext cx="151529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1104900" imgH="444500" progId="Equation.3">
                  <p:embed/>
                </p:oleObj>
              </mc:Choice>
              <mc:Fallback>
                <p:oleObj name="Equation" r:id="rId5" imgW="1104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4309" y="3352800"/>
                        <a:ext cx="1515291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2400" y="2667000"/>
            <a:ext cx="2134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altLang="zh-CN" sz="1600" dirty="0" smtClean="0"/>
              <a:t>quilibrium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Constant:</a:t>
            </a:r>
            <a:endParaRPr lang="en-US" sz="16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343662"/>
              </p:ext>
            </p:extLst>
          </p:nvPr>
        </p:nvGraphicFramePr>
        <p:xfrm>
          <a:off x="6057900" y="2514600"/>
          <a:ext cx="2933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1955800" imgH="457200" progId="Equation.3">
                  <p:embed/>
                </p:oleObj>
              </mc:Choice>
              <mc:Fallback>
                <p:oleObj name="Equation" r:id="rId7" imgW="1955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7900" y="2514600"/>
                        <a:ext cx="293370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05200" y="3505200"/>
            <a:ext cx="2940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Define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Distribution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Coefficient: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4343400"/>
            <a:ext cx="86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</a:t>
            </a:r>
            <a:r>
              <a:rPr lang="zh-CN" altLang="zh-CN" dirty="0"/>
              <a:t>，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186227"/>
              </p:ext>
            </p:extLst>
          </p:nvPr>
        </p:nvGraphicFramePr>
        <p:xfrm>
          <a:off x="5970371" y="4191000"/>
          <a:ext cx="294502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9" imgW="1651000" imgH="469900" progId="Equation.3">
                  <p:embed/>
                </p:oleObj>
              </mc:Choice>
              <mc:Fallback>
                <p:oleObj name="Equation" r:id="rId9" imgW="1651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70371" y="4191000"/>
                        <a:ext cx="2945029" cy="838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038600" y="5449669"/>
            <a:ext cx="435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Ra-BaSO</a:t>
            </a:r>
            <a:r>
              <a:rPr lang="en-US" altLang="zh-CN" baseline="-25000" dirty="0" smtClean="0"/>
              <a:t>4</a:t>
            </a:r>
            <a:r>
              <a:rPr lang="zh-CN" altLang="en-US" dirty="0" smtClean="0"/>
              <a:t> </a:t>
            </a:r>
            <a:r>
              <a:rPr lang="en-US" altLang="zh-CN" dirty="0" smtClean="0"/>
              <a:t>co-precipitation,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Kd=</a:t>
            </a:r>
            <a:r>
              <a:rPr lang="en-US" altLang="zh-CN" dirty="0" smtClean="0">
                <a:solidFill>
                  <a:srgbClr val="FF0000"/>
                </a:solidFill>
              </a:rPr>
              <a:t>1.54</a:t>
            </a:r>
            <a:r>
              <a:rPr lang="en-US" altLang="zh-CN" dirty="0" smtClean="0"/>
              <a:t>.</a:t>
            </a:r>
          </a:p>
        </p:txBody>
      </p:sp>
      <p:pic>
        <p:nvPicPr>
          <p:cNvPr id="3" name="Picture 2" descr="721464D0-8465-40AB-B470-F9375C8B0FEF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390968" cy="4191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60198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Experimental </a:t>
            </a:r>
            <a:r>
              <a:rPr lang="en-US" altLang="zh-CN" dirty="0"/>
              <a:t>results show Kd ranging from </a:t>
            </a:r>
            <a:r>
              <a:rPr lang="en-US" altLang="zh-CN" dirty="0">
                <a:solidFill>
                  <a:srgbClr val="FF0000"/>
                </a:solidFill>
              </a:rPr>
              <a:t>1.07 – 7.49</a:t>
            </a:r>
            <a:r>
              <a:rPr lang="en-US" altLang="zh-C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495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867014"/>
              </p:ext>
            </p:extLst>
          </p:nvPr>
        </p:nvGraphicFramePr>
        <p:xfrm>
          <a:off x="685800" y="838200"/>
          <a:ext cx="61468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800" b="1" kern="1200" dirty="0" smtClean="0">
                <a:effectLst/>
                <a:latin typeface="Arial" pitchFamily="34" charset="0"/>
                <a:cs typeface="Arial" pitchFamily="34" charset="0"/>
              </a:rPr>
              <a:t>Ra in solid waste generated by CWT facility</a:t>
            </a:r>
            <a:endParaRPr lang="en-US" sz="2800" b="1" kern="1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7119" y="5257800"/>
            <a:ext cx="754380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180340" algn="ctr"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Arial"/>
                <a:ea typeface="宋体" panose="02010600030101010101" pitchFamily="2" charset="-122"/>
                <a:cs typeface="Arial"/>
              </a:rPr>
              <a:t>Theoretical </a:t>
            </a:r>
            <a:r>
              <a:rPr lang="en-US" dirty="0">
                <a:latin typeface="Arial"/>
                <a:ea typeface="宋体" panose="02010600030101010101" pitchFamily="2" charset="-122"/>
                <a:cs typeface="Arial"/>
              </a:rPr>
              <a:t>calculation of Radium concentration in solution and </a:t>
            </a:r>
            <a:r>
              <a:rPr lang="en-US" dirty="0" smtClean="0">
                <a:latin typeface="Arial"/>
                <a:ea typeface="宋体" panose="02010600030101010101" pitchFamily="2" charset="-122"/>
                <a:cs typeface="Arial"/>
              </a:rPr>
              <a:t>solid waste generated by sulfate precipitation</a:t>
            </a:r>
          </a:p>
          <a:p>
            <a:pPr marL="0" marR="0" indent="180340" algn="ctr"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Arial"/>
                <a:ea typeface="宋体" panose="02010600030101010101" pitchFamily="2" charset="-122"/>
                <a:cs typeface="Arial"/>
              </a:rPr>
              <a:t>[Ra</a:t>
            </a:r>
            <a:r>
              <a:rPr lang="en-US" baseline="30000" dirty="0" smtClean="0">
                <a:latin typeface="Arial"/>
                <a:ea typeface="宋体" panose="02010600030101010101" pitchFamily="2" charset="-122"/>
                <a:cs typeface="Arial"/>
              </a:rPr>
              <a:t>2+</a:t>
            </a:r>
            <a:r>
              <a:rPr lang="en-US" dirty="0" smtClean="0">
                <a:latin typeface="Arial"/>
                <a:ea typeface="宋体" panose="02010600030101010101" pitchFamily="2" charset="-122"/>
                <a:cs typeface="Arial"/>
              </a:rPr>
              <a:t>]</a:t>
            </a:r>
            <a:r>
              <a:rPr lang="en-US" baseline="-25000" dirty="0" smtClean="0">
                <a:latin typeface="Arial"/>
                <a:ea typeface="宋体" panose="02010600030101010101" pitchFamily="2" charset="-122"/>
                <a:cs typeface="Arial"/>
              </a:rPr>
              <a:t>0</a:t>
            </a:r>
            <a:r>
              <a:rPr lang="en-US" dirty="0" smtClean="0">
                <a:latin typeface="Arial"/>
                <a:ea typeface="宋体" panose="02010600030101010101" pitchFamily="2" charset="-122"/>
                <a:cs typeface="Arial"/>
              </a:rPr>
              <a:t> = 5,400 </a:t>
            </a:r>
            <a:r>
              <a:rPr lang="en-US" dirty="0">
                <a:latin typeface="Arial"/>
                <a:ea typeface="宋体" panose="02010600030101010101" pitchFamily="2" charset="-122"/>
                <a:cs typeface="Arial"/>
              </a:rPr>
              <a:t>pCi/L, </a:t>
            </a:r>
            <a:r>
              <a:rPr lang="en-US" dirty="0" smtClean="0">
                <a:latin typeface="Arial"/>
                <a:ea typeface="宋体" panose="02010600030101010101" pitchFamily="2" charset="-122"/>
                <a:cs typeface="Arial"/>
              </a:rPr>
              <a:t>[Ba</a:t>
            </a:r>
            <a:r>
              <a:rPr lang="en-US" baseline="30000" dirty="0" smtClean="0">
                <a:latin typeface="Arial"/>
                <a:ea typeface="宋体" panose="02010600030101010101" pitchFamily="2" charset="-122"/>
                <a:cs typeface="Arial"/>
              </a:rPr>
              <a:t>2+</a:t>
            </a:r>
            <a:r>
              <a:rPr lang="en-US" dirty="0" smtClean="0">
                <a:latin typeface="Arial"/>
                <a:ea typeface="宋体" panose="02010600030101010101" pitchFamily="2" charset="-122"/>
                <a:cs typeface="Arial"/>
              </a:rPr>
              <a:t>]</a:t>
            </a:r>
            <a:r>
              <a:rPr lang="en-US" baseline="-25000" dirty="0" smtClean="0">
                <a:latin typeface="Arial"/>
                <a:ea typeface="宋体" panose="02010600030101010101" pitchFamily="2" charset="-122"/>
                <a:cs typeface="Arial"/>
              </a:rPr>
              <a:t>0</a:t>
            </a:r>
            <a:r>
              <a:rPr lang="en-US" dirty="0" smtClean="0">
                <a:latin typeface="Arial"/>
                <a:ea typeface="宋体" panose="02010600030101010101" pitchFamily="2" charset="-122"/>
                <a:cs typeface="Arial"/>
              </a:rPr>
              <a:t> = 2,200 mg/L.</a:t>
            </a:r>
            <a:endParaRPr lang="en-US" dirty="0">
              <a:effectLst/>
              <a:latin typeface="Arial"/>
              <a:ea typeface="宋体" panose="02010600030101010101" pitchFamily="2" charset="-122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1905000"/>
            <a:ext cx="2057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 content is significantly higher than the landfill disposal limit of 25 pCi/g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2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120709"/>
            <a:ext cx="9144001" cy="946916"/>
          </a:xfrm>
        </p:spPr>
        <p:txBody>
          <a:bodyPr/>
          <a:lstStyle/>
          <a:p>
            <a:r>
              <a:rPr lang="en-US" altLang="zh-CN" sz="3600" b="1" dirty="0" smtClean="0">
                <a:latin typeface="Calibri" pitchFamily="34" charset="0"/>
              </a:rPr>
              <a:t>D</a:t>
            </a:r>
            <a:r>
              <a:rPr lang="en-US" sz="3600" b="1" dirty="0" smtClean="0">
                <a:latin typeface="Calibri" pitchFamily="34" charset="0"/>
              </a:rPr>
              <a:t>isposal of TENORM waste in landfills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3862453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4322" y="3810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Assessment of radioactive material input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267" y="1371600"/>
            <a:ext cx="4976734" cy="2438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4876800" y="2438400"/>
            <a:ext cx="1676400" cy="13716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 w="285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3810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Tracking the Allowed Source Term Loading (ALST)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8006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Arial"/>
                <a:cs typeface="Arial"/>
              </a:rPr>
              <a:t>The NORM is tracked by recording the tonnage of radioactive material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accepted by the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landfill</a:t>
            </a:r>
          </a:p>
          <a:p>
            <a:pPr marL="285750" indent="-285750">
              <a:buFont typeface="Wingdings" charset="2"/>
              <a:buChar char="Ø"/>
            </a:pPr>
            <a:endParaRPr lang="en-US" altLang="zh-CN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altLang="zh-CN" sz="1600" dirty="0">
                <a:latin typeface="Arial"/>
                <a:cs typeface="Arial"/>
              </a:rPr>
              <a:t>S</a:t>
            </a:r>
            <a:r>
              <a:rPr lang="en-US" altLang="zh-CN" sz="1600" dirty="0" smtClean="0">
                <a:latin typeface="Arial"/>
                <a:cs typeface="Arial"/>
              </a:rPr>
              <a:t>olid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waste </a:t>
            </a:r>
            <a:r>
              <a:rPr lang="en-US" altLang="zh-CN" sz="1600" dirty="0">
                <a:latin typeface="Arial"/>
                <a:cs typeface="Arial"/>
              </a:rPr>
              <a:t>associated with Marcellus</a:t>
            </a:r>
            <a:r>
              <a:rPr lang="zh-CN" altLang="en-US" sz="1600" dirty="0">
                <a:latin typeface="Arial"/>
                <a:cs typeface="Arial"/>
              </a:rPr>
              <a:t> </a:t>
            </a:r>
            <a:r>
              <a:rPr lang="en-US" altLang="zh-CN" sz="1600" dirty="0">
                <a:latin typeface="Arial"/>
                <a:cs typeface="Arial"/>
              </a:rPr>
              <a:t>gas</a:t>
            </a:r>
            <a:r>
              <a:rPr lang="zh-CN" altLang="en-US" sz="1600" dirty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extraction containing extremely high Ra concentration can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be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mixed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with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other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solid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waste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to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fulfill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the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overall NORM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limit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in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landfill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3886200" y="2514600"/>
            <a:ext cx="304800" cy="304800"/>
          </a:xfrm>
          <a:prstGeom prst="rightArrow">
            <a:avLst/>
          </a:prstGeom>
          <a:solidFill>
            <a:schemeClr val="tx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4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591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Arial"/>
                <a:cs typeface="Arial"/>
              </a:rPr>
              <a:t>Marcellus </a:t>
            </a:r>
            <a:r>
              <a:rPr lang="en-US" sz="3600" b="1" dirty="0">
                <a:latin typeface="Arial"/>
                <a:cs typeface="Arial"/>
              </a:rPr>
              <a:t>Shale </a:t>
            </a:r>
            <a:r>
              <a:rPr lang="en-US" sz="3600" b="1" dirty="0" smtClean="0">
                <a:latin typeface="Arial"/>
                <a:cs typeface="Arial"/>
              </a:rPr>
              <a:t>Wastewater</a:t>
            </a:r>
            <a:endParaRPr lang="en-US" sz="3600" b="1" dirty="0"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74509"/>
              </p:ext>
            </p:extLst>
          </p:nvPr>
        </p:nvGraphicFramePr>
        <p:xfrm>
          <a:off x="609600" y="1219200"/>
          <a:ext cx="7772400" cy="4815699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2549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Arial"/>
                          <a:cs typeface="Arial"/>
                        </a:rPr>
                        <a:t>Minimum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Arial"/>
                          <a:cs typeface="Arial"/>
                        </a:rPr>
                        <a:t>Maximum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Arial"/>
                          <a:cs typeface="Arial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Arial"/>
                          <a:cs typeface="Arial"/>
                        </a:rPr>
                        <a:t>Number </a:t>
                      </a:r>
                      <a:r>
                        <a:rPr lang="en-US" sz="1600" u="none" strike="noStrike" dirty="0">
                          <a:effectLst/>
                          <a:latin typeface="Arial"/>
                          <a:cs typeface="Arial"/>
                        </a:rPr>
                        <a:t>of samples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Arial"/>
                          <a:cs typeface="Arial"/>
                        </a:rPr>
                        <a:t>Source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</a:tr>
              <a:tr h="246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TDS (mg/L)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680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345,000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106,390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Barbot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et al. 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</a:tr>
              <a:tr h="205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TSS (mg/L)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7,600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352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370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oil and grease (mg/L)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4.6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802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46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COD (mg/L)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36,600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15,358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05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pH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5.1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8.42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6.56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402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Alkalinity (mg/L as CaCO</a:t>
                      </a:r>
                      <a:r>
                        <a:rPr lang="en-US" sz="1200" u="none" strike="noStrike" baseline="-25000" dirty="0">
                          <a:effectLst/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7.5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577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165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05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SO</a:t>
                      </a:r>
                      <a:r>
                        <a:rPr lang="en-US" sz="1200" u="none" strike="noStrike" baseline="-25000">
                          <a:effectLst/>
                          <a:latin typeface="Arial"/>
                          <a:cs typeface="Arial"/>
                        </a:rPr>
                        <a:t>4</a:t>
                      </a:r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 (mg/L)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05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Cl (mg/L)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64.2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196,000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57,447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05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Br (mg/L)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1,990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511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05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Na (mg/L)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69.2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117,000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24,123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157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05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Ca (mg/L)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37.8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41,000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7,220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05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Mg (mg/L)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17.3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2,550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632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157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05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Ba (mg/L)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0.24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13,800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2,224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05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Sr (mg/L)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0.59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8,460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1,695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46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/>
                          <a:cs typeface="Arial"/>
                        </a:rPr>
                        <a:t>Ra-228 </a:t>
                      </a:r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(pCi/L)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/>
                          <a:cs typeface="Arial"/>
                        </a:rPr>
                        <a:t>846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/>
                          <a:cs typeface="Arial"/>
                        </a:rPr>
                        <a:t>592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Rowan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 et al. 2011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</a:tr>
              <a:tr h="246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/>
                          <a:cs typeface="Arial"/>
                        </a:rPr>
                        <a:t>Ra-226 </a:t>
                      </a:r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(pCi/L)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1,312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5,446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3,501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  <a:tr h="246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/>
                          <a:cs typeface="Arial"/>
                        </a:rPr>
                        <a:t>U-235 </a:t>
                      </a:r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(pCi/L)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Barbot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et al. 2013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</a:tr>
              <a:tr h="254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/>
                          <a:cs typeface="Arial"/>
                        </a:rPr>
                        <a:t>U-238 </a:t>
                      </a:r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(pCi/L)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497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/>
                          <a:cs typeface="Arial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1" marR="7621" marT="76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1" marR="7621" marT="7621" marB="0" anchor="ctr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57200" y="5029200"/>
            <a:ext cx="8077200" cy="990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6096000"/>
            <a:ext cx="4038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 isotopes are the dominant form of NORM in Shale wastewater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9144001" cy="946916"/>
          </a:xfrm>
        </p:spPr>
        <p:txBody>
          <a:bodyPr/>
          <a:lstStyle/>
          <a:p>
            <a:r>
              <a:rPr lang="en-US" altLang="zh-CN" sz="3600" b="1" dirty="0" smtClean="0">
                <a:latin typeface="Calibri" pitchFamily="34" charset="0"/>
              </a:rPr>
              <a:t>NORM Loading in PA Landfills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61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Total Ra generation rate with produced water: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There are </a:t>
            </a:r>
            <a:r>
              <a:rPr lang="en-US" altLang="zh-CN" sz="2000" dirty="0" smtClean="0">
                <a:latin typeface="Arial"/>
                <a:cs typeface="Arial"/>
              </a:rPr>
              <a:t>7,5</a:t>
            </a:r>
            <a:r>
              <a:rPr lang="en-US" sz="2000" dirty="0" smtClean="0">
                <a:latin typeface="Arial"/>
                <a:cs typeface="Arial"/>
              </a:rPr>
              <a:t>00 active Marcellus Shale wells in PA in 20</a:t>
            </a:r>
            <a:r>
              <a:rPr lang="en-US" altLang="zh-CN" sz="2000" dirty="0" smtClean="0">
                <a:latin typeface="Arial"/>
                <a:cs typeface="Arial"/>
              </a:rPr>
              <a:t>14</a:t>
            </a: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Each well produces 10 </a:t>
            </a:r>
            <a:r>
              <a:rPr lang="en-US" sz="2000" dirty="0" err="1" smtClean="0">
                <a:latin typeface="Arial"/>
                <a:cs typeface="Arial"/>
              </a:rPr>
              <a:t>bbl</a:t>
            </a:r>
            <a:r>
              <a:rPr lang="en-US" sz="2000" dirty="0" smtClean="0">
                <a:latin typeface="Arial"/>
                <a:cs typeface="Arial"/>
              </a:rPr>
              <a:t>/day of produced water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containing 5,000 pCi/L of Ra-226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Total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en-US" altLang="zh-CN" sz="2000" dirty="0" smtClean="0">
                <a:latin typeface="Arial"/>
                <a:cs typeface="Arial"/>
              </a:rPr>
              <a:t>Ra-226</a:t>
            </a:r>
            <a:r>
              <a:rPr lang="en-US" altLang="zh-CN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= 22 </a:t>
            </a:r>
            <a:r>
              <a:rPr lang="en-US" sz="2000" dirty="0" err="1" smtClean="0">
                <a:latin typeface="Arial"/>
                <a:cs typeface="Arial"/>
              </a:rPr>
              <a:t>Ci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Total Capacity of </a:t>
            </a:r>
            <a:r>
              <a:rPr lang="en-US" sz="2000" dirty="0" smtClean="0">
                <a:latin typeface="Arial"/>
                <a:cs typeface="Arial"/>
              </a:rPr>
              <a:t>PA municipal landfills is </a:t>
            </a:r>
            <a:r>
              <a:rPr lang="en-US" sz="2000" dirty="0">
                <a:latin typeface="Arial"/>
                <a:cs typeface="Arial"/>
              </a:rPr>
              <a:t>~5 million </a:t>
            </a:r>
            <a:r>
              <a:rPr lang="en-US" sz="2000" dirty="0" smtClean="0">
                <a:latin typeface="Arial"/>
                <a:cs typeface="Arial"/>
              </a:rPr>
              <a:t>tons/</a:t>
            </a:r>
            <a:r>
              <a:rPr lang="en-US" sz="2000" dirty="0" err="1" smtClean="0">
                <a:latin typeface="Arial"/>
                <a:cs typeface="Arial"/>
              </a:rPr>
              <a:t>yr</a:t>
            </a:r>
            <a:r>
              <a:rPr lang="en-US" sz="2000" dirty="0" smtClean="0">
                <a:latin typeface="Arial"/>
                <a:cs typeface="Arial"/>
              </a:rPr>
              <a:t>;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Ø"/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257800"/>
            <a:ext cx="800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Ra-226  loading from current Marcellus wells is close to surface cleanup standard</a:t>
            </a:r>
            <a:r>
              <a:rPr lang="en-US" sz="2000" dirty="0"/>
              <a:t> </a:t>
            </a:r>
            <a:r>
              <a:rPr lang="en-US" sz="2000" dirty="0" smtClean="0"/>
              <a:t>(5 </a:t>
            </a:r>
            <a:r>
              <a:rPr lang="en-US" sz="2000" dirty="0" err="1" smtClean="0"/>
              <a:t>pCi</a:t>
            </a:r>
            <a:r>
              <a:rPr lang="en-US" sz="2000" dirty="0" smtClean="0"/>
              <a:t>/g), but is still below the subsurface cleanup standard (15 pCi/g) and landfill limit in PA (25 pCi/g).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962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[Ra-226]  =  ----------------------------  = 4.4 </a:t>
            </a:r>
            <a:r>
              <a:rPr lang="en-US" dirty="0" err="1" smtClean="0"/>
              <a:t>pCi</a:t>
            </a:r>
            <a:r>
              <a:rPr lang="en-US" dirty="0" smtClean="0"/>
              <a:t>/g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657600"/>
            <a:ext cx="22098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22 x 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err="1" smtClean="0"/>
              <a:t>pCi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5 x 10</a:t>
            </a:r>
            <a:r>
              <a:rPr lang="en-US" baseline="30000" dirty="0" smtClean="0"/>
              <a:t>6</a:t>
            </a:r>
            <a:r>
              <a:rPr lang="en-US" dirty="0" smtClean="0"/>
              <a:t> t x 10</a:t>
            </a:r>
            <a:r>
              <a:rPr lang="en-US" baseline="30000" dirty="0" smtClean="0"/>
              <a:t>6</a:t>
            </a:r>
            <a:r>
              <a:rPr lang="en-US" dirty="0" smtClean="0"/>
              <a:t> g/t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61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F_Fig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5" b="8415"/>
          <a:stretch>
            <a:fillRect/>
          </a:stretch>
        </p:blipFill>
        <p:spPr>
          <a:xfrm>
            <a:off x="0" y="1066800"/>
            <a:ext cx="9163756" cy="4891735"/>
          </a:xfrm>
        </p:spPr>
      </p:pic>
      <p:sp>
        <p:nvSpPr>
          <p:cNvPr id="6" name="TextBox 5"/>
          <p:cNvSpPr txBox="1"/>
          <p:nvPr/>
        </p:nvSpPr>
        <p:spPr>
          <a:xfrm>
            <a:off x="4724400" y="152400"/>
            <a:ext cx="438456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Ra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conc. in PA landfill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</a:t>
            </a:r>
            <a:r>
              <a:rPr lang="en-US" altLang="zh-CN" dirty="0" smtClean="0">
                <a:solidFill>
                  <a:srgbClr val="FF0000"/>
                </a:solidFill>
              </a:rPr>
              <a:t>ould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exceed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limit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(25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pCi/g)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by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late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2030s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943600"/>
            <a:ext cx="6400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C</a:t>
            </a:r>
            <a:r>
              <a:rPr lang="en-US" altLang="zh-CN" sz="1400" dirty="0" smtClean="0">
                <a:latin typeface="Arial"/>
                <a:cs typeface="Arial"/>
              </a:rPr>
              <a:t>itation: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Fracking Fracas: The Trouble with Optimistic Shale Gas Projections by the U.S. Department of </a:t>
            </a:r>
            <a:r>
              <a:rPr lang="en-US" sz="1400" dirty="0" smtClean="0">
                <a:latin typeface="Arial"/>
                <a:cs typeface="Arial"/>
              </a:rPr>
              <a:t>Energy</a:t>
            </a:r>
            <a:r>
              <a:rPr lang="en-US" altLang="zh-CN" sz="1400" dirty="0" smtClean="0">
                <a:latin typeface="Arial"/>
                <a:cs typeface="Arial"/>
              </a:rPr>
              <a:t>,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2014.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467600" y="1143000"/>
            <a:ext cx="457200" cy="228600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 bwMode="auto">
          <a:xfrm flipH="1" flipV="1">
            <a:off x="6916684" y="798731"/>
            <a:ext cx="855716" cy="445293"/>
          </a:xfrm>
          <a:prstGeom prst="straightConnector1">
            <a:avLst/>
          </a:prstGeom>
          <a:solidFill>
            <a:schemeClr val="tx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482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17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effectLst/>
                <a:latin typeface="Arial" pitchFamily="34" charset="0"/>
                <a:cs typeface="Arial" pitchFamily="34" charset="0"/>
              </a:rPr>
              <a:t>Summary and Conclusions</a:t>
            </a:r>
            <a:endParaRPr lang="en-US" sz="36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490696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effectLst/>
                <a:latin typeface="Arial"/>
                <a:cs typeface="Arial"/>
              </a:rPr>
              <a:t>NORM </a:t>
            </a:r>
            <a:r>
              <a:rPr lang="en-US" sz="2000" b="1" dirty="0" smtClean="0">
                <a:effectLst/>
                <a:latin typeface="Arial"/>
                <a:cs typeface="Arial"/>
              </a:rPr>
              <a:t>generated by gas extraction from Marcellus Shale</a:t>
            </a:r>
          </a:p>
          <a:p>
            <a:pPr marL="0" indent="0">
              <a:buNone/>
            </a:pPr>
            <a:endParaRPr lang="en-US" sz="1800" dirty="0" smtClean="0">
              <a:effectLst/>
              <a:latin typeface="Arial"/>
              <a:cs typeface="Arial"/>
            </a:endParaRPr>
          </a:p>
          <a:p>
            <a:pPr>
              <a:buAutoNum type="arabicPeriod"/>
            </a:pPr>
            <a:r>
              <a:rPr lang="en-US" sz="1800" dirty="0" smtClean="0">
                <a:effectLst/>
                <a:latin typeface="Arial"/>
                <a:cs typeface="Arial"/>
              </a:rPr>
              <a:t>Ra </a:t>
            </a:r>
            <a:r>
              <a:rPr lang="en-US" sz="1800" dirty="0">
                <a:effectLst/>
                <a:latin typeface="Arial"/>
                <a:cs typeface="Arial"/>
              </a:rPr>
              <a:t>is the </a:t>
            </a:r>
            <a:r>
              <a:rPr lang="en-US" sz="1800" dirty="0" smtClean="0">
                <a:effectLst/>
                <a:latin typeface="Arial"/>
                <a:cs typeface="Arial"/>
              </a:rPr>
              <a:t>dominant </a:t>
            </a:r>
            <a:r>
              <a:rPr lang="en-US" sz="1800" dirty="0">
                <a:effectLst/>
                <a:latin typeface="Arial"/>
                <a:cs typeface="Arial"/>
              </a:rPr>
              <a:t>form of NORM in Marcellus Shale wastewater and its conc. is more than </a:t>
            </a:r>
            <a:r>
              <a:rPr lang="en-US" sz="1800" dirty="0" smtClean="0">
                <a:effectLst/>
                <a:latin typeface="Arial"/>
                <a:cs typeface="Arial"/>
              </a:rPr>
              <a:t>thousand </a:t>
            </a:r>
            <a:r>
              <a:rPr lang="en-US" sz="1800" dirty="0">
                <a:effectLst/>
                <a:latin typeface="Arial"/>
                <a:cs typeface="Arial"/>
              </a:rPr>
              <a:t>times above the drinking water </a:t>
            </a:r>
            <a:r>
              <a:rPr lang="en-US" sz="1800" dirty="0" smtClean="0">
                <a:effectLst/>
                <a:latin typeface="Arial"/>
                <a:cs typeface="Arial"/>
              </a:rPr>
              <a:t>limit (5 pCi/L);</a:t>
            </a:r>
          </a:p>
          <a:p>
            <a:pPr>
              <a:buAutoNum type="arabicPeriod"/>
            </a:pPr>
            <a:endParaRPr lang="en-US" sz="1800" dirty="0">
              <a:effectLst/>
              <a:latin typeface="Arial"/>
              <a:cs typeface="Arial"/>
            </a:endParaRPr>
          </a:p>
          <a:p>
            <a:pPr>
              <a:buAutoNum type="arabicPeriod"/>
            </a:pPr>
            <a:r>
              <a:rPr lang="en-US" sz="1800" dirty="0" smtClean="0">
                <a:effectLst/>
                <a:latin typeface="Arial"/>
                <a:cs typeface="Arial"/>
              </a:rPr>
              <a:t>Co</a:t>
            </a:r>
            <a:r>
              <a:rPr lang="en-US" sz="1800" dirty="0">
                <a:effectLst/>
                <a:latin typeface="Arial"/>
                <a:cs typeface="Arial"/>
              </a:rPr>
              <a:t>-precipitation of Ra with BaSO</a:t>
            </a:r>
            <a:r>
              <a:rPr lang="en-US" sz="1800" baseline="-25000" dirty="0">
                <a:effectLst/>
                <a:latin typeface="Arial"/>
                <a:cs typeface="Arial"/>
              </a:rPr>
              <a:t>4</a:t>
            </a:r>
            <a:r>
              <a:rPr lang="en-US" sz="1800" dirty="0">
                <a:effectLst/>
                <a:latin typeface="Arial"/>
                <a:cs typeface="Arial"/>
              </a:rPr>
              <a:t> is effective in removing Ra from Marcellus Shale produced </a:t>
            </a:r>
            <a:r>
              <a:rPr lang="en-US" sz="1800" dirty="0" smtClean="0">
                <a:effectLst/>
                <a:latin typeface="Arial"/>
                <a:cs typeface="Arial"/>
              </a:rPr>
              <a:t>water; </a:t>
            </a:r>
            <a:r>
              <a:rPr lang="en-US" altLang="zh-CN" sz="1800" dirty="0" smtClean="0">
                <a:effectLst/>
                <a:latin typeface="Arial"/>
                <a:cs typeface="Arial"/>
              </a:rPr>
              <a:t>TENORM waste</a:t>
            </a:r>
            <a:r>
              <a:rPr lang="zh-CN" altLang="en-US" sz="1800" dirty="0" smtClean="0">
                <a:effectLst/>
                <a:latin typeface="Arial"/>
                <a:cs typeface="Arial"/>
              </a:rPr>
              <a:t> </a:t>
            </a:r>
            <a:r>
              <a:rPr lang="en-US" altLang="zh-CN" sz="1800" dirty="0" smtClean="0">
                <a:effectLst/>
                <a:latin typeface="Arial"/>
                <a:cs typeface="Arial"/>
              </a:rPr>
              <a:t>activity ranges</a:t>
            </a:r>
            <a:r>
              <a:rPr lang="zh-CN" altLang="en-US" sz="1800" dirty="0" smtClean="0">
                <a:effectLst/>
                <a:latin typeface="Arial"/>
                <a:cs typeface="Arial"/>
              </a:rPr>
              <a:t> </a:t>
            </a:r>
            <a:r>
              <a:rPr lang="en-US" altLang="zh-CN" sz="1800" dirty="0">
                <a:effectLst/>
                <a:latin typeface="Arial"/>
                <a:cs typeface="Arial"/>
              </a:rPr>
              <a:t>from</a:t>
            </a:r>
            <a:r>
              <a:rPr lang="zh-CN" altLang="en-US" sz="1800" dirty="0">
                <a:effectLst/>
                <a:latin typeface="Arial"/>
                <a:cs typeface="Arial"/>
              </a:rPr>
              <a:t> </a:t>
            </a:r>
            <a:r>
              <a:rPr lang="en-US" altLang="zh-CN" sz="1800" dirty="0">
                <a:effectLst/>
                <a:latin typeface="Arial"/>
                <a:cs typeface="Arial"/>
              </a:rPr>
              <a:t>hundreds</a:t>
            </a:r>
            <a:r>
              <a:rPr lang="zh-CN" altLang="en-US" sz="1800" dirty="0">
                <a:effectLst/>
                <a:latin typeface="Arial"/>
                <a:cs typeface="Arial"/>
              </a:rPr>
              <a:t> </a:t>
            </a:r>
            <a:r>
              <a:rPr lang="en-US" altLang="zh-CN" sz="1800" dirty="0">
                <a:effectLst/>
                <a:latin typeface="Arial"/>
                <a:cs typeface="Arial"/>
              </a:rPr>
              <a:t>to</a:t>
            </a:r>
            <a:r>
              <a:rPr lang="zh-CN" altLang="en-US" sz="1800" dirty="0">
                <a:effectLst/>
                <a:latin typeface="Arial"/>
                <a:cs typeface="Arial"/>
              </a:rPr>
              <a:t> </a:t>
            </a:r>
            <a:r>
              <a:rPr lang="en-US" altLang="zh-CN" sz="1800" dirty="0">
                <a:effectLst/>
                <a:latin typeface="Arial"/>
                <a:cs typeface="Arial"/>
              </a:rPr>
              <a:t>more</a:t>
            </a:r>
            <a:r>
              <a:rPr lang="zh-CN" altLang="en-US" sz="1800" dirty="0">
                <a:effectLst/>
                <a:latin typeface="Arial"/>
                <a:cs typeface="Arial"/>
              </a:rPr>
              <a:t> </a:t>
            </a:r>
            <a:r>
              <a:rPr lang="en-US" altLang="zh-CN" sz="1800" dirty="0">
                <a:effectLst/>
                <a:latin typeface="Arial"/>
                <a:cs typeface="Arial"/>
              </a:rPr>
              <a:t>than</a:t>
            </a:r>
            <a:r>
              <a:rPr lang="zh-CN" altLang="en-US" sz="1800" dirty="0">
                <a:effectLst/>
                <a:latin typeface="Arial"/>
                <a:cs typeface="Arial"/>
              </a:rPr>
              <a:t> </a:t>
            </a:r>
            <a:r>
              <a:rPr lang="en-US" altLang="zh-CN" sz="1800" dirty="0">
                <a:effectLst/>
                <a:latin typeface="Arial"/>
                <a:cs typeface="Arial"/>
              </a:rPr>
              <a:t>10,000</a:t>
            </a:r>
            <a:r>
              <a:rPr lang="zh-CN" altLang="en-US" sz="1800" dirty="0">
                <a:effectLst/>
                <a:latin typeface="Arial"/>
                <a:cs typeface="Arial"/>
              </a:rPr>
              <a:t> </a:t>
            </a:r>
            <a:r>
              <a:rPr lang="en-US" altLang="zh-CN" sz="1800" dirty="0">
                <a:effectLst/>
                <a:latin typeface="Arial"/>
                <a:cs typeface="Arial"/>
              </a:rPr>
              <a:t>pCi/</a:t>
            </a:r>
            <a:r>
              <a:rPr lang="en-US" altLang="zh-CN" sz="1800" dirty="0" smtClean="0">
                <a:effectLst/>
                <a:latin typeface="Arial"/>
                <a:cs typeface="Arial"/>
              </a:rPr>
              <a:t>g.</a:t>
            </a:r>
          </a:p>
          <a:p>
            <a:pPr>
              <a:buAutoNum type="arabicPeriod"/>
            </a:pPr>
            <a:endParaRPr lang="en-US" sz="1800" dirty="0">
              <a:effectLst/>
              <a:latin typeface="Arial"/>
              <a:cs typeface="Arial"/>
            </a:endParaRPr>
          </a:p>
          <a:p>
            <a:pPr>
              <a:buAutoNum type="arabicPeriod"/>
            </a:pPr>
            <a:r>
              <a:rPr lang="en-US" sz="1800" dirty="0" smtClean="0">
                <a:effectLst/>
                <a:latin typeface="Arial"/>
                <a:cs typeface="Arial"/>
              </a:rPr>
              <a:t>TENORM waste can </a:t>
            </a:r>
            <a:r>
              <a:rPr lang="en-US" sz="1800" dirty="0">
                <a:effectLst/>
                <a:latin typeface="Arial"/>
                <a:cs typeface="Arial"/>
              </a:rPr>
              <a:t>be mixed with other solid waste to fulfill the overall NORM limit in </a:t>
            </a:r>
            <a:r>
              <a:rPr lang="en-US" sz="1800" dirty="0" smtClean="0">
                <a:effectLst/>
                <a:latin typeface="Arial"/>
                <a:cs typeface="Arial"/>
              </a:rPr>
              <a:t>a landfill; total landfill capacity will be exceed in late 2030s even if all waste is uniformly distributed in PA landfills.</a:t>
            </a:r>
          </a:p>
        </p:txBody>
      </p:sp>
    </p:spTree>
    <p:extLst>
      <p:ext uri="{BB962C8B-B14F-4D97-AF65-F5344CB8AC3E}">
        <p14:creationId xmlns:p14="http://schemas.microsoft.com/office/powerpoint/2010/main" val="723610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17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effectLst/>
                <a:latin typeface="Arial" pitchFamily="34" charset="0"/>
                <a:cs typeface="Arial" pitchFamily="34" charset="0"/>
              </a:rPr>
              <a:t>Summary and Conclusions</a:t>
            </a:r>
            <a:endParaRPr lang="en-US" sz="36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effectLst/>
                <a:latin typeface="Arial"/>
                <a:cs typeface="Arial"/>
              </a:rPr>
              <a:t>Health </a:t>
            </a:r>
            <a:r>
              <a:rPr lang="en-US" sz="2000" b="1" dirty="0">
                <a:effectLst/>
                <a:latin typeface="Arial"/>
                <a:cs typeface="Arial"/>
              </a:rPr>
              <a:t>r</a:t>
            </a:r>
            <a:r>
              <a:rPr lang="en-US" sz="2000" b="1" dirty="0" smtClean="0">
                <a:effectLst/>
                <a:latin typeface="Arial"/>
                <a:cs typeface="Arial"/>
              </a:rPr>
              <a:t>isks </a:t>
            </a:r>
            <a:r>
              <a:rPr lang="en-US" sz="2000" b="1" dirty="0">
                <a:effectLst/>
                <a:latin typeface="Arial"/>
                <a:cs typeface="Arial"/>
              </a:rPr>
              <a:t>associated with </a:t>
            </a:r>
            <a:r>
              <a:rPr lang="en-US" sz="2000" b="1" dirty="0" smtClean="0">
                <a:effectLst/>
                <a:latin typeface="Arial"/>
                <a:cs typeface="Arial"/>
              </a:rPr>
              <a:t>NORM</a:t>
            </a:r>
          </a:p>
          <a:p>
            <a:pPr marL="0" indent="0">
              <a:buNone/>
            </a:pPr>
            <a:endParaRPr lang="en-US" sz="1800" b="1" dirty="0">
              <a:effectLst/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effectLst/>
                <a:latin typeface="Arial"/>
                <a:cs typeface="Arial"/>
              </a:rPr>
              <a:t>External gamma radiation and inhalation of radon gas are the dominant pathway that contributes to the </a:t>
            </a:r>
            <a:r>
              <a:rPr lang="en-US" sz="1800" dirty="0" smtClean="0">
                <a:effectLst/>
                <a:latin typeface="Arial"/>
                <a:cs typeface="Arial"/>
              </a:rPr>
              <a:t>total </a:t>
            </a:r>
            <a:r>
              <a:rPr lang="en-US" sz="1800" dirty="0">
                <a:effectLst/>
                <a:latin typeface="Arial"/>
                <a:cs typeface="Arial"/>
              </a:rPr>
              <a:t>effective does equivalent.</a:t>
            </a:r>
          </a:p>
          <a:p>
            <a:pPr>
              <a:buFont typeface="+mj-lt"/>
              <a:buAutoNum type="arabicPeriod"/>
            </a:pPr>
            <a:endParaRPr lang="en-US" sz="1800" dirty="0" smtClean="0">
              <a:effectLst/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r>
              <a:rPr lang="en-US" sz="1800" dirty="0" smtClean="0">
                <a:effectLst/>
                <a:latin typeface="Arial"/>
                <a:cs typeface="Arial"/>
              </a:rPr>
              <a:t>TEDE </a:t>
            </a:r>
            <a:r>
              <a:rPr lang="en-US" sz="1800" dirty="0">
                <a:effectLst/>
                <a:latin typeface="Arial"/>
                <a:cs typeface="Arial"/>
              </a:rPr>
              <a:t>for baseline conditions at storage impoundments</a:t>
            </a:r>
            <a:r>
              <a:rPr lang="en-US" sz="1800" dirty="0" smtClean="0">
                <a:effectLst/>
                <a:latin typeface="Arial"/>
                <a:cs typeface="Arial"/>
              </a:rPr>
              <a:t>, centralized waste </a:t>
            </a:r>
            <a:r>
              <a:rPr lang="en-US" sz="1800" dirty="0">
                <a:effectLst/>
                <a:latin typeface="Arial"/>
                <a:cs typeface="Arial"/>
              </a:rPr>
              <a:t>treatment facilities, and landfills are 5, 1,030 and 53 mrem/yr, </a:t>
            </a:r>
            <a:r>
              <a:rPr lang="en-US" sz="1800" dirty="0" smtClean="0">
                <a:effectLst/>
                <a:latin typeface="Arial"/>
                <a:cs typeface="Arial"/>
              </a:rPr>
              <a:t>respectively, while the NRC limit for general public is 100 mrem/yr;</a:t>
            </a:r>
          </a:p>
          <a:p>
            <a:pPr>
              <a:buFont typeface="+mj-lt"/>
              <a:buAutoNum type="arabicPeriod"/>
            </a:pPr>
            <a:endParaRPr lang="en-US" sz="1800" dirty="0">
              <a:effectLst/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r>
              <a:rPr lang="en-US" sz="1800" dirty="0" smtClean="0">
                <a:effectLst/>
                <a:latin typeface="Arial"/>
                <a:cs typeface="Arial"/>
              </a:rPr>
              <a:t>A </a:t>
            </a:r>
            <a:r>
              <a:rPr lang="en-US" sz="1800" dirty="0">
                <a:effectLst/>
                <a:latin typeface="Arial"/>
                <a:cs typeface="Arial"/>
              </a:rPr>
              <a:t>safe distance of </a:t>
            </a:r>
            <a:r>
              <a:rPr lang="en-US" sz="1800" dirty="0" smtClean="0">
                <a:effectLst/>
                <a:latin typeface="Arial"/>
                <a:cs typeface="Arial"/>
              </a:rPr>
              <a:t>3-5 </a:t>
            </a:r>
            <a:r>
              <a:rPr lang="en-US" sz="1800" dirty="0">
                <a:effectLst/>
                <a:latin typeface="Arial"/>
                <a:cs typeface="Arial"/>
              </a:rPr>
              <a:t>m is recommended to </a:t>
            </a:r>
            <a:r>
              <a:rPr lang="en-US" sz="1800" dirty="0" smtClean="0">
                <a:effectLst/>
                <a:latin typeface="Arial"/>
                <a:cs typeface="Arial"/>
              </a:rPr>
              <a:t>control </a:t>
            </a:r>
            <a:r>
              <a:rPr lang="en-US" sz="1800" dirty="0">
                <a:effectLst/>
                <a:latin typeface="Arial"/>
                <a:cs typeface="Arial"/>
              </a:rPr>
              <a:t>TEDE in </a:t>
            </a:r>
            <a:r>
              <a:rPr lang="en-US" sz="1800" dirty="0" smtClean="0">
                <a:effectLst/>
                <a:latin typeface="Arial"/>
                <a:cs typeface="Arial"/>
              </a:rPr>
              <a:t>centralized waste treatment </a:t>
            </a:r>
            <a:r>
              <a:rPr lang="en-US" sz="1800" dirty="0">
                <a:effectLst/>
                <a:latin typeface="Arial"/>
                <a:cs typeface="Arial"/>
              </a:rPr>
              <a:t>facilities </a:t>
            </a:r>
            <a:r>
              <a:rPr lang="en-US" sz="1800" dirty="0" smtClean="0">
                <a:effectLst/>
                <a:latin typeface="Arial"/>
                <a:cs typeface="Arial"/>
              </a:rPr>
              <a:t>at an acceptable </a:t>
            </a:r>
            <a:r>
              <a:rPr lang="en-US" sz="1800" dirty="0">
                <a:effectLst/>
                <a:latin typeface="Arial"/>
                <a:cs typeface="Arial"/>
              </a:rPr>
              <a:t>level (14 mrem/yr)</a:t>
            </a:r>
            <a:r>
              <a:rPr lang="en-US" sz="1800" dirty="0" smtClean="0">
                <a:effectLst/>
                <a:latin typeface="Arial"/>
                <a:cs typeface="Arial"/>
              </a:rPr>
              <a:t>;</a:t>
            </a:r>
          </a:p>
          <a:p>
            <a:pPr>
              <a:buFont typeface="+mj-lt"/>
              <a:buAutoNum type="arabicPeriod"/>
            </a:pPr>
            <a:endParaRPr lang="en-US" sz="180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494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006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Arial"/>
                <a:cs typeface="Arial"/>
              </a:rPr>
              <a:t>Thank you for your attention</a:t>
            </a:r>
          </a:p>
          <a:p>
            <a:endParaRPr lang="en-US" sz="2000" dirty="0" smtClean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Arial"/>
                <a:cs typeface="Arial"/>
              </a:rPr>
              <a:t>This </a:t>
            </a:r>
            <a:r>
              <a:rPr lang="en-US" sz="2000" dirty="0">
                <a:solidFill>
                  <a:schemeClr val="tx1"/>
                </a:solidFill>
                <a:effectLst/>
                <a:latin typeface="Arial"/>
                <a:cs typeface="Arial"/>
              </a:rPr>
              <a:t>work was performed as part of the National Energy Technology Laboratory’s Regional University Alliance (NETL-RUA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/>
                <a:cs typeface="Arial"/>
              </a:rPr>
              <a:t>) under </a:t>
            </a:r>
            <a:r>
              <a:rPr lang="en-US" sz="2000" dirty="0">
                <a:solidFill>
                  <a:schemeClr val="tx1"/>
                </a:solidFill>
                <a:effectLst/>
                <a:latin typeface="Arial"/>
                <a:cs typeface="Arial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"/>
                <a:cs typeface="Arial"/>
              </a:rPr>
              <a:t>RUA contract </a:t>
            </a:r>
            <a:r>
              <a:rPr lang="en-US" sz="2000" dirty="0">
                <a:solidFill>
                  <a:schemeClr val="tx1"/>
                </a:solidFill>
                <a:effectLst/>
                <a:latin typeface="Arial"/>
                <a:cs typeface="Arial"/>
              </a:rPr>
              <a:t>RES1000027 156 </a:t>
            </a:r>
            <a:endParaRPr lang="en-US" sz="2000" dirty="0" smtClean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687758"/>
              </p:ext>
            </p:extLst>
          </p:nvPr>
        </p:nvGraphicFramePr>
        <p:xfrm>
          <a:off x="4817144" y="762000"/>
          <a:ext cx="4326856" cy="551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" name="Photo Editor Photo" r:id="rId3" imgW="1592718" imgH="1996613" progId="">
                  <p:embed/>
                </p:oleObj>
              </mc:Choice>
              <mc:Fallback>
                <p:oleObj name="Photo Editor Photo" r:id="rId3" imgW="1592718" imgH="19966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144" y="762000"/>
                        <a:ext cx="4326856" cy="5511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136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66"/>
            <a:ext cx="8229600" cy="729735"/>
          </a:xfrm>
        </p:spPr>
        <p:txBody>
          <a:bodyPr/>
          <a:lstStyle/>
          <a:p>
            <a:r>
              <a:rPr lang="en-US" sz="3200" b="1" dirty="0">
                <a:latin typeface="Arial"/>
                <a:cs typeface="Arial"/>
              </a:rPr>
              <a:t>Radium content in FB water </a:t>
            </a:r>
            <a:r>
              <a:rPr lang="en-US" sz="3200" b="1" dirty="0" smtClean="0">
                <a:latin typeface="Arial"/>
                <a:cs typeface="Arial"/>
              </a:rPr>
              <a:t>across </a:t>
            </a:r>
            <a:r>
              <a:rPr lang="en-US" sz="3200" b="1" dirty="0">
                <a:latin typeface="Arial"/>
                <a:cs typeface="Arial"/>
              </a:rPr>
              <a:t>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608636"/>
            <a:ext cx="8229600" cy="41116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effectLst/>
                <a:latin typeface="Arial"/>
                <a:cs typeface="Arial"/>
              </a:rPr>
              <a:t>Citation: NY Times February 26, 2011. </a:t>
            </a:r>
          </a:p>
          <a:p>
            <a:pPr marL="0" indent="0">
              <a:buNone/>
            </a:pPr>
            <a:r>
              <a:rPr lang="en-US" sz="1400" dirty="0" smtClean="0">
                <a:effectLst/>
                <a:latin typeface="Arial"/>
                <a:cs typeface="Arial"/>
              </a:rPr>
              <a:t>Toxic Contamination From Natural Gas wells</a:t>
            </a:r>
            <a:endParaRPr lang="en-US" sz="1400" dirty="0">
              <a:effectLst/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5867400" y="1447800"/>
            <a:ext cx="308593" cy="392668"/>
          </a:xfrm>
          <a:prstGeom prst="straightConnector1">
            <a:avLst/>
          </a:prstGeom>
          <a:solidFill>
            <a:schemeClr val="tx2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105400" y="1066800"/>
            <a:ext cx="148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18,045 pCi/L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30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4196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Radionuclide Concentration</a:t>
            </a:r>
          </a:p>
          <a:p>
            <a:r>
              <a:rPr lang="en-US" sz="1600" dirty="0" smtClean="0">
                <a:effectLst/>
                <a:latin typeface="Arial"/>
                <a:cs typeface="Arial"/>
              </a:rPr>
              <a:t>Gas</a:t>
            </a:r>
          </a:p>
          <a:p>
            <a:pPr marL="457188" lvl="1" indent="0">
              <a:buNone/>
            </a:pPr>
            <a:r>
              <a:rPr lang="en-US" sz="1600" dirty="0" smtClean="0">
                <a:effectLst/>
                <a:latin typeface="Arial"/>
                <a:cs typeface="Arial"/>
              </a:rPr>
              <a:t>   [</a:t>
            </a:r>
            <a:r>
              <a:rPr lang="en-US" sz="1600" dirty="0" err="1" smtClean="0">
                <a:effectLst/>
                <a:latin typeface="Arial"/>
                <a:cs typeface="Arial"/>
              </a:rPr>
              <a:t>Rn</a:t>
            </a:r>
            <a:r>
              <a:rPr lang="en-US" sz="1600" dirty="0" smtClean="0">
                <a:effectLst/>
                <a:latin typeface="Arial"/>
                <a:cs typeface="Arial"/>
              </a:rPr>
              <a:t>] = 4 </a:t>
            </a:r>
            <a:r>
              <a:rPr lang="en-US" sz="1600" dirty="0" err="1" smtClean="0">
                <a:effectLst/>
                <a:latin typeface="Arial"/>
                <a:cs typeface="Arial"/>
              </a:rPr>
              <a:t>pCi</a:t>
            </a:r>
            <a:r>
              <a:rPr lang="en-US" sz="1600" dirty="0" smtClean="0">
                <a:effectLst/>
                <a:latin typeface="Arial"/>
                <a:cs typeface="Arial"/>
              </a:rPr>
              <a:t>/L</a:t>
            </a:r>
          </a:p>
          <a:p>
            <a:r>
              <a:rPr lang="en-US" sz="1600" dirty="0" smtClean="0">
                <a:effectLst/>
                <a:latin typeface="Arial"/>
                <a:cs typeface="Arial"/>
              </a:rPr>
              <a:t>Drinking water</a:t>
            </a:r>
          </a:p>
          <a:p>
            <a:pPr marL="457188" lvl="1" indent="0">
              <a:buNone/>
            </a:pPr>
            <a:r>
              <a:rPr lang="en-US" sz="1600" dirty="0" smtClean="0">
                <a:effectLst/>
                <a:latin typeface="Arial"/>
                <a:cs typeface="Arial"/>
              </a:rPr>
              <a:t>   [</a:t>
            </a:r>
            <a:r>
              <a:rPr lang="en-US" altLang="zh-CN" sz="1600" dirty="0" smtClean="0">
                <a:effectLst/>
                <a:latin typeface="Arial"/>
                <a:cs typeface="Arial"/>
              </a:rPr>
              <a:t>Ra] = </a:t>
            </a:r>
            <a:r>
              <a:rPr lang="en-US" sz="1600" dirty="0" smtClean="0">
                <a:effectLst/>
                <a:latin typeface="Arial"/>
                <a:cs typeface="Arial"/>
              </a:rPr>
              <a:t>5 </a:t>
            </a:r>
            <a:r>
              <a:rPr lang="en-US" sz="1600" dirty="0">
                <a:effectLst/>
                <a:latin typeface="Arial"/>
                <a:cs typeface="Arial"/>
              </a:rPr>
              <a:t>pCi/</a:t>
            </a:r>
            <a:r>
              <a:rPr lang="en-US" sz="1600" dirty="0" smtClean="0">
                <a:effectLst/>
                <a:latin typeface="Arial"/>
                <a:cs typeface="Arial"/>
              </a:rPr>
              <a:t>L</a:t>
            </a:r>
          </a:p>
          <a:p>
            <a:pPr marL="457188" lvl="1" indent="0">
              <a:buNone/>
            </a:pPr>
            <a:r>
              <a:rPr lang="en-US" sz="1600" dirty="0">
                <a:effectLst/>
                <a:latin typeface="Arial"/>
                <a:cs typeface="Arial"/>
              </a:rPr>
              <a:t> </a:t>
            </a:r>
            <a:r>
              <a:rPr lang="en-US" sz="1600" dirty="0" smtClean="0">
                <a:effectLst/>
                <a:latin typeface="Arial"/>
                <a:cs typeface="Arial"/>
              </a:rPr>
              <a:t>  [</a:t>
            </a:r>
            <a:r>
              <a:rPr lang="en-US" sz="1600" dirty="0" err="1" smtClean="0">
                <a:effectLst/>
                <a:latin typeface="Arial"/>
                <a:cs typeface="Arial"/>
              </a:rPr>
              <a:t>Rn</a:t>
            </a:r>
            <a:r>
              <a:rPr lang="en-US" sz="1600" dirty="0" smtClean="0">
                <a:effectLst/>
                <a:latin typeface="Arial"/>
                <a:cs typeface="Arial"/>
              </a:rPr>
              <a:t>]  = </a:t>
            </a:r>
            <a:r>
              <a:rPr lang="en-US" sz="1600" dirty="0">
                <a:effectLst/>
                <a:latin typeface="Arial"/>
                <a:cs typeface="Arial"/>
              </a:rPr>
              <a:t>300 pCi/</a:t>
            </a:r>
            <a:r>
              <a:rPr lang="en-US" sz="1600" dirty="0" smtClean="0">
                <a:effectLst/>
                <a:latin typeface="Arial"/>
                <a:cs typeface="Arial"/>
              </a:rPr>
              <a:t>L</a:t>
            </a:r>
          </a:p>
          <a:p>
            <a:r>
              <a:rPr lang="en-US" sz="1600" dirty="0" smtClean="0">
                <a:effectLst/>
                <a:latin typeface="Arial"/>
                <a:cs typeface="Arial"/>
              </a:rPr>
              <a:t>Wastewater discharge</a:t>
            </a:r>
          </a:p>
          <a:p>
            <a:pPr marL="0" lvl="1" indent="0">
              <a:buClr>
                <a:srgbClr val="00FF00"/>
              </a:buClr>
              <a:buNone/>
            </a:pPr>
            <a:r>
              <a:rPr lang="en-US" sz="1600" dirty="0" smtClean="0">
                <a:effectLst/>
                <a:latin typeface="Arial"/>
                <a:cs typeface="Arial"/>
              </a:rPr>
              <a:t>           </a:t>
            </a:r>
            <a:r>
              <a:rPr lang="en-US" sz="1600" dirty="0">
                <a:effectLst/>
                <a:latin typeface="Arial"/>
                <a:cs typeface="Arial"/>
              </a:rPr>
              <a:t> [</a:t>
            </a:r>
            <a:r>
              <a:rPr lang="en-US" altLang="zh-CN" sz="1600" dirty="0">
                <a:effectLst/>
                <a:latin typeface="Arial"/>
                <a:cs typeface="Arial"/>
              </a:rPr>
              <a:t>Ra</a:t>
            </a:r>
            <a:r>
              <a:rPr lang="en-US" altLang="zh-CN" sz="1600" dirty="0" smtClean="0">
                <a:effectLst/>
                <a:latin typeface="Arial"/>
                <a:cs typeface="Arial"/>
              </a:rPr>
              <a:t>] </a:t>
            </a:r>
            <a:r>
              <a:rPr lang="en-US" altLang="zh-CN" sz="1600" dirty="0">
                <a:effectLst/>
                <a:latin typeface="Arial"/>
                <a:cs typeface="Arial"/>
              </a:rPr>
              <a:t>= </a:t>
            </a:r>
            <a:r>
              <a:rPr lang="en-US" sz="1600" dirty="0" smtClean="0">
                <a:effectLst/>
                <a:latin typeface="Arial"/>
                <a:cs typeface="Arial"/>
              </a:rPr>
              <a:t>60 </a:t>
            </a:r>
            <a:r>
              <a:rPr lang="en-US" sz="1600" dirty="0" err="1">
                <a:effectLst/>
                <a:latin typeface="Arial"/>
                <a:cs typeface="Arial"/>
              </a:rPr>
              <a:t>pCi</a:t>
            </a:r>
            <a:r>
              <a:rPr lang="en-US" sz="1600" dirty="0">
                <a:effectLst/>
                <a:latin typeface="Arial"/>
                <a:cs typeface="Arial"/>
              </a:rPr>
              <a:t>/</a:t>
            </a:r>
            <a:r>
              <a:rPr lang="en-US" sz="1600" dirty="0" smtClean="0">
                <a:effectLst/>
                <a:latin typeface="Arial"/>
                <a:cs typeface="Arial"/>
              </a:rPr>
              <a:t>L</a:t>
            </a:r>
          </a:p>
          <a:p>
            <a:r>
              <a:rPr lang="en-US" sz="1600" dirty="0" smtClean="0">
                <a:effectLst/>
                <a:latin typeface="Arial"/>
                <a:cs typeface="Arial"/>
              </a:rPr>
              <a:t>Soil</a:t>
            </a:r>
          </a:p>
          <a:p>
            <a:pPr marL="457188" lvl="1" indent="0">
              <a:buNone/>
            </a:pPr>
            <a:r>
              <a:rPr lang="en-US" sz="1600" dirty="0" smtClean="0">
                <a:effectLst/>
                <a:latin typeface="Arial"/>
                <a:cs typeface="Arial"/>
              </a:rPr>
              <a:t>   Top</a:t>
            </a:r>
            <a:r>
              <a:rPr lang="en-US" sz="1600" dirty="0">
                <a:effectLst/>
                <a:latin typeface="Arial"/>
                <a:cs typeface="Arial"/>
              </a:rPr>
              <a:t>: [Ra] = 5pCi/g</a:t>
            </a:r>
          </a:p>
          <a:p>
            <a:pPr marL="457188" lvl="1" indent="0">
              <a:buNone/>
            </a:pPr>
            <a:r>
              <a:rPr lang="en-US" sz="1600" dirty="0" smtClean="0">
                <a:effectLst/>
                <a:latin typeface="Arial"/>
                <a:cs typeface="Arial"/>
              </a:rPr>
              <a:t>   Subsurface </a:t>
            </a:r>
            <a:r>
              <a:rPr lang="en-US" sz="1600" dirty="0">
                <a:effectLst/>
                <a:latin typeface="Arial"/>
                <a:cs typeface="Arial"/>
              </a:rPr>
              <a:t>(&gt; 15cm): [Ra] = 15 </a:t>
            </a:r>
            <a:r>
              <a:rPr lang="en-US" sz="1600" dirty="0" err="1">
                <a:effectLst/>
                <a:latin typeface="Arial"/>
                <a:cs typeface="Arial"/>
              </a:rPr>
              <a:t>pCi</a:t>
            </a:r>
            <a:r>
              <a:rPr lang="en-US" sz="1600" dirty="0">
                <a:effectLst/>
                <a:latin typeface="Arial"/>
                <a:cs typeface="Arial"/>
              </a:rPr>
              <a:t>/</a:t>
            </a:r>
            <a:r>
              <a:rPr lang="en-US" sz="1600" dirty="0" smtClean="0">
                <a:effectLst/>
                <a:latin typeface="Arial"/>
                <a:cs typeface="Arial"/>
              </a:rPr>
              <a:t>g</a:t>
            </a:r>
          </a:p>
          <a:p>
            <a:pPr marL="342900" lvl="1" indent="-342900">
              <a:buClr>
                <a:srgbClr val="00FF00"/>
              </a:buClr>
              <a:buFontTx/>
              <a:buChar char="•"/>
            </a:pPr>
            <a:r>
              <a:rPr lang="en-US" sz="1600" dirty="0" smtClean="0">
                <a:effectLst/>
                <a:latin typeface="Arial"/>
                <a:cs typeface="Arial"/>
              </a:rPr>
              <a:t>Landfills</a:t>
            </a:r>
          </a:p>
          <a:p>
            <a:pPr marL="0" lvl="1" indent="0">
              <a:buClr>
                <a:srgbClr val="00FF00"/>
              </a:buClr>
              <a:buNone/>
            </a:pPr>
            <a:r>
              <a:rPr lang="en-US" sz="1600" dirty="0" smtClean="0">
                <a:effectLst/>
                <a:latin typeface="Arial"/>
                <a:cs typeface="Arial"/>
              </a:rPr>
              <a:t>           [Ra] = 5 </a:t>
            </a:r>
            <a:r>
              <a:rPr lang="en-US" sz="1600" dirty="0">
                <a:effectLst/>
                <a:latin typeface="Arial"/>
                <a:cs typeface="Arial"/>
              </a:rPr>
              <a:t>to 50 </a:t>
            </a:r>
            <a:r>
              <a:rPr lang="en-US" sz="1600" dirty="0" err="1">
                <a:effectLst/>
                <a:latin typeface="Arial"/>
                <a:cs typeface="Arial"/>
              </a:rPr>
              <a:t>pCi</a:t>
            </a:r>
            <a:r>
              <a:rPr lang="en-US" sz="1600" dirty="0">
                <a:effectLst/>
                <a:latin typeface="Arial"/>
                <a:cs typeface="Arial"/>
              </a:rPr>
              <a:t>/g</a:t>
            </a:r>
            <a:r>
              <a:rPr lang="zh-CN" altLang="en-US" sz="1600" dirty="0">
                <a:effectLst/>
                <a:latin typeface="Arial"/>
                <a:cs typeface="Arial"/>
              </a:rPr>
              <a:t> </a:t>
            </a:r>
            <a:endParaRPr lang="en-US" altLang="zh-CN" sz="1600" dirty="0" smtClean="0">
              <a:effectLst/>
              <a:latin typeface="Arial"/>
              <a:cs typeface="Arial"/>
            </a:endParaRPr>
          </a:p>
          <a:p>
            <a:pPr marL="0" lvl="1" indent="0">
              <a:buClr>
                <a:srgbClr val="00FF00"/>
              </a:buClr>
              <a:buNone/>
            </a:pPr>
            <a:r>
              <a:rPr lang="en-US" altLang="zh-CN" sz="1600" dirty="0">
                <a:effectLst/>
                <a:latin typeface="Arial"/>
                <a:cs typeface="Arial"/>
              </a:rPr>
              <a:t> </a:t>
            </a:r>
            <a:r>
              <a:rPr lang="en-US" altLang="zh-CN" sz="1600" dirty="0" smtClean="0">
                <a:effectLst/>
                <a:latin typeface="Arial"/>
                <a:cs typeface="Arial"/>
              </a:rPr>
              <a:t>          (</a:t>
            </a:r>
            <a:r>
              <a:rPr lang="en-US" altLang="zh-CN" sz="1600" dirty="0">
                <a:effectLst/>
                <a:latin typeface="Arial"/>
                <a:cs typeface="Arial"/>
              </a:rPr>
              <a:t>25 </a:t>
            </a:r>
            <a:r>
              <a:rPr lang="en-US" altLang="zh-CN" sz="1600" dirty="0" err="1">
                <a:effectLst/>
                <a:latin typeface="Arial"/>
                <a:cs typeface="Arial"/>
              </a:rPr>
              <a:t>pCi</a:t>
            </a:r>
            <a:r>
              <a:rPr lang="en-US" altLang="zh-CN" sz="1600" dirty="0">
                <a:effectLst/>
                <a:latin typeface="Arial"/>
                <a:cs typeface="Arial"/>
              </a:rPr>
              <a:t>/g in PA)</a:t>
            </a:r>
            <a:endParaRPr lang="en-US" sz="1600" dirty="0">
              <a:effectLst/>
              <a:latin typeface="Arial"/>
              <a:cs typeface="Arial"/>
            </a:endParaRPr>
          </a:p>
          <a:p>
            <a:endParaRPr lang="en-US" sz="1600" dirty="0" smtClean="0">
              <a:effectLst/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0" y="1600200"/>
            <a:ext cx="4759779" cy="3611562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Char char="•"/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D"/>
              </a:buClr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 smtClean="0">
                <a:solidFill>
                  <a:srgbClr val="FFFF00"/>
                </a:solidFill>
                <a:latin typeface="Arial"/>
                <a:cs typeface="Arial"/>
              </a:rPr>
              <a:t>Health Risks (Dose Equivalent)</a:t>
            </a:r>
          </a:p>
          <a:p>
            <a:r>
              <a:rPr lang="en-US" sz="1800" dirty="0" smtClean="0">
                <a:effectLst/>
                <a:latin typeface="Arial"/>
                <a:cs typeface="Arial"/>
              </a:rPr>
              <a:t>Quantifies biological effect due to exposure to radioactive material</a:t>
            </a:r>
            <a:endParaRPr lang="en-US" sz="1800" dirty="0">
              <a:effectLst/>
              <a:latin typeface="Arial"/>
              <a:cs typeface="Arial"/>
            </a:endParaRPr>
          </a:p>
          <a:p>
            <a:r>
              <a:rPr lang="en-US" sz="1800" dirty="0" smtClean="0">
                <a:effectLst/>
                <a:latin typeface="Arial"/>
                <a:cs typeface="Arial"/>
              </a:rPr>
              <a:t>Unit: Roentgen </a:t>
            </a:r>
            <a:r>
              <a:rPr lang="en-US" sz="1800" dirty="0">
                <a:effectLst/>
                <a:latin typeface="Arial"/>
                <a:cs typeface="Arial"/>
              </a:rPr>
              <a:t>Equivalent Man (rem)</a:t>
            </a:r>
          </a:p>
          <a:p>
            <a:r>
              <a:rPr lang="en-US" sz="1800" dirty="0">
                <a:effectLst/>
                <a:latin typeface="Arial"/>
                <a:cs typeface="Arial"/>
              </a:rPr>
              <a:t>1 rem exposure carries a 0.055% chance of eventually developing </a:t>
            </a:r>
            <a:r>
              <a:rPr lang="en-US" sz="1800" dirty="0" smtClean="0">
                <a:effectLst/>
                <a:latin typeface="Arial"/>
                <a:cs typeface="Arial"/>
              </a:rPr>
              <a:t>cancer</a:t>
            </a:r>
          </a:p>
          <a:p>
            <a:r>
              <a:rPr lang="en-US" sz="1800" dirty="0" smtClean="0">
                <a:effectLst/>
                <a:latin typeface="Arial"/>
                <a:cs typeface="Arial"/>
              </a:rPr>
              <a:t>NRC regulations: </a:t>
            </a:r>
          </a:p>
          <a:p>
            <a:pPr marL="0" indent="0">
              <a:buNone/>
            </a:pPr>
            <a:r>
              <a:rPr lang="en-US" sz="1600" dirty="0">
                <a:effectLst/>
                <a:latin typeface="Arial"/>
                <a:cs typeface="Arial"/>
              </a:rPr>
              <a:t> </a:t>
            </a:r>
            <a:r>
              <a:rPr lang="en-US" sz="1600" dirty="0" smtClean="0">
                <a:effectLst/>
                <a:latin typeface="Arial"/>
                <a:cs typeface="Arial"/>
              </a:rPr>
              <a:t>         General public:</a:t>
            </a:r>
          </a:p>
          <a:p>
            <a:pPr marL="400041" lvl="1" indent="0">
              <a:buNone/>
            </a:pPr>
            <a:r>
              <a:rPr lang="en-US" sz="1600" dirty="0" smtClean="0">
                <a:effectLst/>
                <a:latin typeface="Arial"/>
                <a:cs typeface="Arial"/>
              </a:rPr>
              <a:t>	Annual limit = 100 mrem/yr;</a:t>
            </a:r>
          </a:p>
          <a:p>
            <a:pPr marL="400041" lvl="1" indent="0">
              <a:buNone/>
            </a:pPr>
            <a:r>
              <a:rPr lang="en-US" sz="1600" dirty="0" smtClean="0">
                <a:effectLst/>
                <a:latin typeface="Arial"/>
                <a:cs typeface="Arial"/>
              </a:rPr>
              <a:t>	Hourly limit = 2 </a:t>
            </a:r>
            <a:r>
              <a:rPr lang="en-US" sz="1600" dirty="0" err="1" smtClean="0">
                <a:effectLst/>
                <a:latin typeface="Arial"/>
                <a:cs typeface="Arial"/>
              </a:rPr>
              <a:t>mrem</a:t>
            </a:r>
            <a:r>
              <a:rPr lang="en-US" sz="1600" dirty="0" smtClean="0">
                <a:effectLst/>
                <a:latin typeface="Arial"/>
                <a:cs typeface="Arial"/>
              </a:rPr>
              <a:t>/</a:t>
            </a:r>
            <a:r>
              <a:rPr lang="en-US" sz="1600" dirty="0" err="1" smtClean="0">
                <a:effectLst/>
                <a:latin typeface="Arial"/>
                <a:cs typeface="Arial"/>
              </a:rPr>
              <a:t>hr</a:t>
            </a:r>
            <a:endParaRPr lang="en-US" sz="1600" dirty="0" smtClean="0"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dirty="0" smtClean="0">
                <a:effectLst/>
                <a:latin typeface="Arial"/>
                <a:cs typeface="Arial"/>
              </a:rPr>
              <a:t>           Nuclear plant workers:</a:t>
            </a:r>
          </a:p>
          <a:p>
            <a:pPr marL="400041" lvl="1" indent="0">
              <a:buNone/>
            </a:pPr>
            <a:r>
              <a:rPr lang="en-US" sz="1600" dirty="0" smtClean="0">
                <a:effectLst/>
                <a:latin typeface="Arial"/>
                <a:cs typeface="Arial"/>
              </a:rPr>
              <a:t>	Unrestricted area = 500 mrem/yr;</a:t>
            </a:r>
          </a:p>
          <a:p>
            <a:pPr marL="400041" lvl="1" indent="0">
              <a:buNone/>
            </a:pPr>
            <a:r>
              <a:rPr lang="en-US" sz="1600" dirty="0" smtClean="0">
                <a:effectLst/>
                <a:latin typeface="Arial"/>
                <a:cs typeface="Arial"/>
              </a:rPr>
              <a:t>	Restricted area = 5,000 mrem/yr</a:t>
            </a:r>
            <a:endParaRPr lang="en-US" sz="1600" dirty="0">
              <a:effectLst/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600" b="1" dirty="0">
                <a:latin typeface="Arial"/>
                <a:cs typeface="Arial"/>
              </a:rPr>
              <a:t>NORM regulations</a:t>
            </a:r>
          </a:p>
        </p:txBody>
      </p:sp>
    </p:spTree>
    <p:extLst>
      <p:ext uri="{BB962C8B-B14F-4D97-AF65-F5344CB8AC3E}">
        <p14:creationId xmlns:p14="http://schemas.microsoft.com/office/powerpoint/2010/main" val="49464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34211" y="4613295"/>
            <a:ext cx="2774373" cy="696191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24400"/>
            <a:ext cx="239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NORM Concentration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48001" y="1981200"/>
            <a:ext cx="2971799" cy="640320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981200"/>
            <a:ext cx="2284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Absorbed Dose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(amount of radiation energy received)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654801" y="4613295"/>
            <a:ext cx="3250208" cy="796905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3053" y="4646838"/>
            <a:ext cx="27537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Dose Equivalent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(Health Effect caused by the radiation energy)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" name="Up Arrow 10"/>
          <p:cNvSpPr/>
          <p:nvPr/>
        </p:nvSpPr>
        <p:spPr bwMode="auto">
          <a:xfrm rot="2841577">
            <a:off x="2660904" y="2639435"/>
            <a:ext cx="436418" cy="198727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895600"/>
            <a:ext cx="2618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Radionuclide type, concentration, geometry,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time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 bwMode="auto">
          <a:xfrm rot="8106185">
            <a:off x="5825520" y="2761766"/>
            <a:ext cx="436418" cy="198727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819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Exposure pathway (external exposure; inhalation; digest etc.)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/>
          <a:lstStyle/>
          <a:p>
            <a:r>
              <a:rPr lang="en-US" sz="2800" b="1" dirty="0" smtClean="0">
                <a:latin typeface="Arial"/>
                <a:cs typeface="Arial"/>
              </a:rPr>
              <a:t>Health </a:t>
            </a:r>
            <a:r>
              <a:rPr lang="en-US" sz="2800" b="1" dirty="0">
                <a:latin typeface="Arial"/>
                <a:cs typeface="Arial"/>
              </a:rPr>
              <a:t>risks associated with NORM generated from Marcellus Shale gas extraction</a:t>
            </a:r>
            <a:br>
              <a:rPr lang="en-US" sz="2800" b="1" dirty="0">
                <a:latin typeface="Arial"/>
                <a:cs typeface="Arial"/>
              </a:rPr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99874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5600" y="2667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Char char="•"/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D"/>
              </a:buClr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Estimation of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radiation </a:t>
            </a:r>
            <a:r>
              <a:rPr lang="en-US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exposure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1033955" cy="833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219200"/>
            <a:ext cx="692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Radionuclides </a:t>
            </a:r>
            <a:r>
              <a:rPr lang="en-US" dirty="0" smtClean="0">
                <a:sym typeface="Wingdings" panose="05000000000000000000" pitchFamily="2" charset="2"/>
              </a:rPr>
              <a:t> Environmental Pathways  Exposure dose rate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1905000"/>
            <a:ext cx="7239000" cy="44780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5715000" y="2133600"/>
            <a:ext cx="1219200" cy="12192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Char char="•"/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D"/>
              </a:buClr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Case study 1: 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adiation Dose 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quivalent in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Flowback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Impoundment</a:t>
            </a:r>
            <a:endParaRPr lang="en-US" sz="3200" b="1" dirty="0">
              <a:solidFill>
                <a:srgbClr val="FFFF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524000"/>
            <a:ext cx="3230234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57425" algn="l"/>
              </a:tabLst>
            </a:pPr>
            <a:r>
              <a:rPr lang="en-US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Geometry of </a:t>
            </a:r>
            <a:r>
              <a:rPr lang="en-US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Contaminated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area</a:t>
            </a:r>
            <a:endParaRPr lang="en-US" sz="16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25629"/>
              </p:ext>
            </p:extLst>
          </p:nvPr>
        </p:nvGraphicFramePr>
        <p:xfrm>
          <a:off x="152400" y="1905000"/>
          <a:ext cx="4572000" cy="44472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76400"/>
                <a:gridCol w="2895600"/>
              </a:tblGrid>
              <a:tr h="3515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Flowback water impoundment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39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Pathways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Gamma, Inhalation, Soil Ingestion, Radon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Contaminated Zone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100m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(L)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×50m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(W)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×4m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(H)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impoundment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Radionuclide Concentration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226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=2,500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pCi/L;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228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=250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pCi/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L;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U-238=10 pCi/L;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Th-232=1 pCi/L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Amount of contaminated material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5.28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million gallons of flowback water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(i.e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., 13.2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mCi of Ra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226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Radon emanation ratio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Times New Roman"/>
                          <a:ea typeface="Times New Roman"/>
                        </a:rPr>
                        <a:t>1.0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527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Outdoor time fraction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>
                          <a:effectLst/>
                          <a:latin typeface="Times New Roman"/>
                          <a:ea typeface="Times New Roman"/>
                        </a:rPr>
                        <a:t>12.5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% (3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hr/day working closely with radioactive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material)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Inhalation rate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11,400 m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/yr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Soil ingestion</a:t>
                      </a: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36.5 g/yr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28600" y="12954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Key </a:t>
            </a:r>
            <a:r>
              <a:rPr lang="en-US" sz="1400" dirty="0"/>
              <a:t>Assumptions </a:t>
            </a:r>
            <a:r>
              <a:rPr lang="en-US" sz="1400" dirty="0" smtClean="0"/>
              <a:t>for Total </a:t>
            </a:r>
            <a:r>
              <a:rPr lang="en-US" sz="1400" dirty="0"/>
              <a:t>Effective Dose Equivalent (TEDE</a:t>
            </a:r>
            <a:r>
              <a:rPr lang="en-US" sz="1400" dirty="0" smtClean="0"/>
              <a:t>) Calculation</a:t>
            </a:r>
            <a:endParaRPr lang="en-US" sz="1400" dirty="0"/>
          </a:p>
        </p:txBody>
      </p:sp>
      <p:pic>
        <p:nvPicPr>
          <p:cNvPr id="5" name="Picture 4" descr="Impoundment geometry副本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4163599" cy="33877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152400" y="2743200"/>
            <a:ext cx="4572000" cy="4572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Char char="•"/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D"/>
              </a:buClr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Case study 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1: 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Total 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Effective Dose Equivalent (TEDE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)</a:t>
            </a:r>
            <a:r>
              <a:rPr lang="zh-CN" alt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in</a:t>
            </a:r>
            <a:r>
              <a:rPr lang="zh-CN" alt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Flowback</a:t>
            </a:r>
            <a:r>
              <a:rPr lang="en-US" altLang="zh-CN" sz="2800" b="1" dirty="0" smtClean="0">
                <a:solidFill>
                  <a:srgbClr val="FFFF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Impoundment</a:t>
            </a:r>
            <a:endParaRPr lang="en-US" sz="2800" b="1" dirty="0">
              <a:solidFill>
                <a:srgbClr val="FFFF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953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The external gamma radiation is the </a:t>
            </a:r>
            <a:r>
              <a:rPr lang="en-US" dirty="0" err="1" smtClean="0"/>
              <a:t>dominane</a:t>
            </a:r>
            <a:r>
              <a:rPr lang="en-US" dirty="0" smtClean="0"/>
              <a:t> </a:t>
            </a:r>
            <a:r>
              <a:rPr lang="en-US" dirty="0"/>
              <a:t>pathway and contribute</a:t>
            </a:r>
            <a:r>
              <a:rPr lang="zh-CN" altLang="en-US" dirty="0"/>
              <a:t> </a:t>
            </a:r>
            <a:r>
              <a:rPr lang="en-US" altLang="zh-CN" dirty="0"/>
              <a:t>more than 98</a:t>
            </a:r>
            <a:r>
              <a:rPr lang="en-US" dirty="0"/>
              <a:t>% of </a:t>
            </a:r>
            <a:r>
              <a:rPr lang="en-US" dirty="0" smtClean="0"/>
              <a:t>TEDE</a:t>
            </a: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 TEDE of 5.121 mrem/yr is well below the NRC limit for general public (100 mrem/yr)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17132"/>
              </p:ext>
            </p:extLst>
          </p:nvPr>
        </p:nvGraphicFramePr>
        <p:xfrm>
          <a:off x="228600" y="1524000"/>
          <a:ext cx="8760460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066800"/>
                <a:gridCol w="1219200"/>
                <a:gridCol w="1236980"/>
                <a:gridCol w="127508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Radionuclide</a:t>
                      </a:r>
                      <a:endParaRPr lang="en-US" sz="140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Arial"/>
                        </a:rPr>
                        <a:t>Pathways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Total Dose Equivalent</a:t>
                      </a:r>
                    </a:p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(mrem/yr)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Risks</a:t>
                      </a:r>
                    </a:p>
                  </a:txBody>
                  <a:tcPr marL="68580" marR="68580" marT="0" marB="0"/>
                </a:tc>
              </a:tr>
              <a:tr h="960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External Gamma (mrem/yr)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Radon inhalation (mrem/yr)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Inhalation (mrem/yr)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Soil </a:t>
                      </a:r>
                      <a:endParaRPr lang="en-US" sz="1400" dirty="0" smtClean="0">
                        <a:effectLst/>
                        <a:latin typeface="Arial"/>
                        <a:ea typeface="SimSu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Arial"/>
                          <a:ea typeface="SimSun"/>
                          <a:cs typeface="Arial"/>
                        </a:rPr>
                        <a:t>mrem/yr)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Arial"/>
                        </a:rPr>
                        <a:t>Ra-226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4.78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1.01E-02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Arial"/>
                        </a:rPr>
                        <a:t>5.36E-03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3.49E-02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4.827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1.23E-04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Ra-228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0.281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3.22E-03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1.21E-03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Arial"/>
                        </a:rPr>
                        <a:t>7.64E-03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0.293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6.04E-06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Th-232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6.41E-05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5.39E-07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2.47E-05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1.23E-05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1.02E-04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6.06E-08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U-238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2.98E-04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1.90E-20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1.78E-05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2.16E-05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Arial"/>
                        </a:rPr>
                        <a:t>3.37E-04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7.16E-09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5.06E+00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1.34E-02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6.61E-03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Arial"/>
                        </a:rPr>
                        <a:t>4.26E-02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宋体"/>
                          <a:cs typeface="Arial"/>
                        </a:rPr>
                        <a:t>5.121</a:t>
                      </a:r>
                      <a:endParaRPr lang="en-US" sz="120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Arial"/>
                        </a:rPr>
                        <a:t>1.29E-04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304800" y="2895600"/>
            <a:ext cx="7391400" cy="381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600200" y="1905000"/>
            <a:ext cx="1371600" cy="2819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Char char="•"/>
              <a:defRPr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D"/>
              </a:buClr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Case study 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1: Sensitivity Analysis</a:t>
            </a:r>
            <a:endParaRPr lang="en-US" sz="2800" b="1" dirty="0">
              <a:solidFill>
                <a:srgbClr val="FFFF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0668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 indoor exposure and the location of the recipient had the greatest impact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5257800" cy="274320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52485872"/>
              </p:ext>
            </p:extLst>
          </p:nvPr>
        </p:nvGraphicFramePr>
        <p:xfrm>
          <a:off x="4572000" y="3733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46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shman_Open House_Spring_2010">
  <a:themeElements>
    <a:clrScheme name="">
      <a:dk1>
        <a:srgbClr val="000000"/>
      </a:dk1>
      <a:lt1>
        <a:srgbClr val="FFFFFF"/>
      </a:lt1>
      <a:dk2>
        <a:srgbClr val="FFFFCC"/>
      </a:dk2>
      <a:lt2>
        <a:srgbClr val="FFFF00"/>
      </a:lt2>
      <a:accent1>
        <a:srgbClr val="0099FF"/>
      </a:accent1>
      <a:accent2>
        <a:srgbClr val="003399"/>
      </a:accent2>
      <a:accent3>
        <a:srgbClr val="FFFFE2"/>
      </a:accent3>
      <a:accent4>
        <a:srgbClr val="DADADA"/>
      </a:accent4>
      <a:accent5>
        <a:srgbClr val="AACAFF"/>
      </a:accent5>
      <a:accent6>
        <a:srgbClr val="002D8A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CC"/>
    </a:dk2>
    <a:lt2>
      <a:srgbClr val="FFFF00"/>
    </a:lt2>
    <a:accent1>
      <a:srgbClr val="0099FF"/>
    </a:accent1>
    <a:accent2>
      <a:srgbClr val="003399"/>
    </a:accent2>
    <a:accent3>
      <a:srgbClr val="FFFFE2"/>
    </a:accent3>
    <a:accent4>
      <a:srgbClr val="DADADA"/>
    </a:accent4>
    <a:accent5>
      <a:srgbClr val="AACAFF"/>
    </a:accent5>
    <a:accent6>
      <a:srgbClr val="002D8A"/>
    </a:accent6>
    <a:hlink>
      <a:srgbClr val="CCCCFF"/>
    </a:hlink>
    <a:folHlink>
      <a:srgbClr val="B2B2B2"/>
    </a:folHlink>
  </a:clrScheme>
  <a:fontScheme name="Default Design">
    <a:majorFont>
      <a:latin typeface="Impact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8775</TotalTime>
  <Words>2062</Words>
  <Application>Microsoft Office PowerPoint</Application>
  <PresentationFormat>On-screen Show (4:3)</PresentationFormat>
  <Paragraphs>468</Paragraphs>
  <Slides>24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Freshman_Open House_Spring_2010</vt:lpstr>
      <vt:lpstr>Equation</vt:lpstr>
      <vt:lpstr>Photo Editor Photo</vt:lpstr>
      <vt:lpstr>Environmental concerns with NORM generated by shale gas extraction – Management strategies and health risks</vt:lpstr>
      <vt:lpstr>Marcellus Shale Wastewater</vt:lpstr>
      <vt:lpstr>Radium content in FB water across PA</vt:lpstr>
      <vt:lpstr>NORM regulations</vt:lpstr>
      <vt:lpstr>Health risks associated with NORM generated from Marcellus Shale gas extraction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TENORM Waste</vt:lpstr>
      <vt:lpstr>Ra removal during sulfate precipitation</vt:lpstr>
      <vt:lpstr>Ra in solid waste generated by CWT facility</vt:lpstr>
      <vt:lpstr>Disposal of TENORM waste in landfills</vt:lpstr>
      <vt:lpstr>NORM Loading in PA Landfills</vt:lpstr>
      <vt:lpstr>PowerPoint Presentation</vt:lpstr>
      <vt:lpstr>Summary and Conclusions</vt:lpstr>
      <vt:lpstr>Summary and 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Management of Flowback Water during Hydraulic Fracturing of Marcellus Shale for Natural Gas Production</dc:title>
  <dc:creator>rvidic</dc:creator>
  <cp:lastModifiedBy>Deb Lambert</cp:lastModifiedBy>
  <cp:revision>863</cp:revision>
  <dcterms:created xsi:type="dcterms:W3CDTF">2009-11-16T19:55:11Z</dcterms:created>
  <dcterms:modified xsi:type="dcterms:W3CDTF">2015-06-01T14:49:54Z</dcterms:modified>
</cp:coreProperties>
</file>