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9" r:id="rId1"/>
  </p:sldMasterIdLst>
  <p:notesMasterIdLst>
    <p:notesMasterId r:id="rId27"/>
  </p:notesMasterIdLst>
  <p:sldIdLst>
    <p:sldId id="352" r:id="rId2"/>
    <p:sldId id="256" r:id="rId3"/>
    <p:sldId id="408" r:id="rId4"/>
    <p:sldId id="330" r:id="rId5"/>
    <p:sldId id="397" r:id="rId6"/>
    <p:sldId id="398" r:id="rId7"/>
    <p:sldId id="399" r:id="rId8"/>
    <p:sldId id="400" r:id="rId9"/>
    <p:sldId id="321" r:id="rId10"/>
    <p:sldId id="418" r:id="rId11"/>
    <p:sldId id="413" r:id="rId12"/>
    <p:sldId id="372" r:id="rId13"/>
    <p:sldId id="419" r:id="rId14"/>
    <p:sldId id="420" r:id="rId15"/>
    <p:sldId id="424" r:id="rId16"/>
    <p:sldId id="421" r:id="rId17"/>
    <p:sldId id="422" r:id="rId18"/>
    <p:sldId id="423" r:id="rId19"/>
    <p:sldId id="353" r:id="rId20"/>
    <p:sldId id="335" r:id="rId21"/>
    <p:sldId id="368" r:id="rId22"/>
    <p:sldId id="369" r:id="rId23"/>
    <p:sldId id="389" r:id="rId24"/>
    <p:sldId id="388" r:id="rId25"/>
    <p:sldId id="37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286" autoAdjust="0"/>
  </p:normalViewPr>
  <p:slideViewPr>
    <p:cSldViewPr snapToGrid="0" snapToObjects="1">
      <p:cViewPr>
        <p:scale>
          <a:sx n="50" d="100"/>
          <a:sy n="50" d="100"/>
        </p:scale>
        <p:origin x="-1188"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9A6F84-FF8E-284D-A7DA-977C4BA0DEB8}" type="datetimeFigureOut">
              <a:rPr lang="en-US" smtClean="0"/>
              <a:pPr/>
              <a:t>6/25/2013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34F05A-4C35-7D48-83F3-6C63719E87D8}" type="slidenum">
              <a:rPr lang="en-US" smtClean="0"/>
              <a:pPr/>
              <a:t>‹#›</a:t>
            </a:fld>
            <a:endParaRPr lang="en-US"/>
          </a:p>
        </p:txBody>
      </p:sp>
    </p:spTree>
    <p:extLst>
      <p:ext uri="{BB962C8B-B14F-4D97-AF65-F5344CB8AC3E}">
        <p14:creationId xmlns:p14="http://schemas.microsoft.com/office/powerpoint/2010/main" val="212919465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534F05A-4C35-7D48-83F3-6C63719E87D8}" type="slidenum">
              <a:rPr lang="en-US" smtClean="0"/>
              <a:pPr/>
              <a:t>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Since 2003, 5,900 unconventional gas wells have drilled with approximately 2,875 producing wells as of June 2012.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t>2007,</a:t>
            </a:r>
            <a:r>
              <a:rPr lang="en-US" sz="1200" b="1" baseline="0" dirty="0" smtClean="0"/>
              <a:t> 112</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2008, 445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2009, 1260</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1010, 2874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2011, 4849</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baseline="0" dirty="0" smtClean="0"/>
              <a:t>2012, 5674</a:t>
            </a:r>
            <a:endParaRPr lang="en-US" sz="1200" b="1" dirty="0" smtClean="0"/>
          </a:p>
          <a:p>
            <a:endParaRPr lang="en-US" dirty="0"/>
          </a:p>
        </p:txBody>
      </p:sp>
      <p:sp>
        <p:nvSpPr>
          <p:cNvPr id="4" name="Slide Number Placeholder 3"/>
          <p:cNvSpPr>
            <a:spLocks noGrp="1"/>
          </p:cNvSpPr>
          <p:nvPr>
            <p:ph type="sldNum" sz="quarter" idx="10"/>
          </p:nvPr>
        </p:nvSpPr>
        <p:spPr/>
        <p:txBody>
          <a:bodyPr/>
          <a:lstStyle/>
          <a:p>
            <a:fld id="{2A4C6BB3-6A6D-497F-83B3-6187CE3F0ECC}"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Univ</a:t>
            </a:r>
            <a:r>
              <a:rPr lang="en-US" dirty="0" smtClean="0"/>
              <a:t> of Buffalo report</a:t>
            </a:r>
            <a:r>
              <a:rPr lang="en-US" baseline="0" dirty="0" smtClean="0"/>
              <a:t> released May 15 2012 said that it examined 3000 </a:t>
            </a:r>
            <a:r>
              <a:rPr lang="en-US" baseline="0" dirty="0" err="1" smtClean="0"/>
              <a:t>violoations</a:t>
            </a:r>
            <a:r>
              <a:rPr lang="en-US" baseline="0" dirty="0" smtClean="0"/>
              <a:t> from 4000 gas wells since 2008 in PA. 62% were administrative and 38% were environmental. The </a:t>
            </a:r>
            <a:r>
              <a:rPr lang="en-US" baseline="0" dirty="0" err="1" smtClean="0"/>
              <a:t>enviro</a:t>
            </a:r>
            <a:r>
              <a:rPr lang="en-US" baseline="0" dirty="0" smtClean="0"/>
              <a:t> </a:t>
            </a:r>
            <a:r>
              <a:rPr lang="en-US" baseline="0" dirty="0" err="1" smtClean="0"/>
              <a:t>violoations</a:t>
            </a:r>
            <a:r>
              <a:rPr lang="en-US" baseline="0" dirty="0" smtClean="0"/>
              <a:t> stemmed from 845 events – 25 classified as major like site </a:t>
            </a:r>
            <a:r>
              <a:rPr lang="en-US" baseline="0" dirty="0" err="1" smtClean="0"/>
              <a:t>rsstoration</a:t>
            </a:r>
            <a:r>
              <a:rPr lang="en-US" baseline="0" dirty="0" smtClean="0"/>
              <a:t> </a:t>
            </a:r>
            <a:r>
              <a:rPr lang="en-US" baseline="0" dirty="0" err="1" smtClean="0"/>
              <a:t>failutres</a:t>
            </a:r>
            <a:r>
              <a:rPr lang="en-US" baseline="0" dirty="0" smtClean="0"/>
              <a:t>, serious contamination of water supplies, major land spills, blowouts, and venting and gas migration.  Overall number of violations tripled from 99 in 2008 to 331 in the first eight months of 2011 as number of wells rose from 170 to 1200. But % dropped from 58.2 to 30.5 (2008 to 2010). Lead author Tim </a:t>
            </a:r>
            <a:r>
              <a:rPr lang="en-US" baseline="0" dirty="0" err="1" smtClean="0"/>
              <a:t>Considine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532156F1-E202-4C59-9289-5A727F541DDB}"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Map of all the sites where shale network has data. How</a:t>
            </a:r>
            <a:r>
              <a:rPr lang="en-US" baseline="0" dirty="0" smtClean="0"/>
              <a:t> many sites are there? How many </a:t>
            </a:r>
            <a:r>
              <a:rPr lang="en-US" baseline="0" dirty="0" err="1" smtClean="0"/>
              <a:t>analytes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C00709B9-B6C6-43C0-B67B-4AC35154A593}"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where we will have </a:t>
            </a:r>
            <a:r>
              <a:rPr lang="en-US" baseline="0" dirty="0" err="1" smtClean="0"/>
              <a:t>Candie</a:t>
            </a:r>
            <a:r>
              <a:rPr lang="en-US" baseline="0" dirty="0" smtClean="0"/>
              <a:t> and Julie facilitate introductions</a:t>
            </a:r>
            <a:endParaRPr lang="en-US" dirty="0"/>
          </a:p>
        </p:txBody>
      </p:sp>
      <p:sp>
        <p:nvSpPr>
          <p:cNvPr id="4" name="Slide Number Placeholder 3"/>
          <p:cNvSpPr>
            <a:spLocks noGrp="1"/>
          </p:cNvSpPr>
          <p:nvPr>
            <p:ph type="sldNum" sz="quarter" idx="10"/>
          </p:nvPr>
        </p:nvSpPr>
        <p:spPr/>
        <p:txBody>
          <a:bodyPr/>
          <a:lstStyle/>
          <a:p>
            <a:fld id="{5534F05A-4C35-7D48-83F3-6C63719E87D8}" type="slidenum">
              <a:rPr lang="en-US" smtClean="0"/>
              <a:pPr/>
              <a:t>20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for after the Small</a:t>
            </a:r>
            <a:r>
              <a:rPr lang="en-US" baseline="0" dirty="0" smtClean="0"/>
              <a:t> Groups return and discuss observations</a:t>
            </a:r>
            <a:endParaRPr lang="en-US" dirty="0"/>
          </a:p>
        </p:txBody>
      </p:sp>
      <p:sp>
        <p:nvSpPr>
          <p:cNvPr id="4" name="Slide Number Placeholder 3"/>
          <p:cNvSpPr>
            <a:spLocks noGrp="1"/>
          </p:cNvSpPr>
          <p:nvPr>
            <p:ph type="sldNum" sz="quarter" idx="10"/>
          </p:nvPr>
        </p:nvSpPr>
        <p:spPr/>
        <p:txBody>
          <a:bodyPr/>
          <a:lstStyle/>
          <a:p>
            <a:fld id="{5534F05A-4C35-7D48-83F3-6C63719E87D8}"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9B8F250C-7FC9-CA4D-B6CF-26D926146DC5}" type="datetimeFigureOut">
              <a:rPr lang="en-US" smtClean="0"/>
              <a:pPr/>
              <a:t>6/25/2013</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F191479-FFAC-8845-BD47-42A3127740B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B8F250C-7FC9-CA4D-B6CF-26D926146DC5}" type="datetimeFigureOut">
              <a:rPr lang="en-US" smtClean="0"/>
              <a:pPr/>
              <a:t>6/25/2013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191479-FFAC-8845-BD47-42A3127740B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9B8F250C-7FC9-CA4D-B6CF-26D926146DC5}" type="datetimeFigureOut">
              <a:rPr lang="en-US" smtClean="0"/>
              <a:pPr/>
              <a:t>6/25/2013</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2F191479-FFAC-8845-BD47-42A3127740B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9B8F250C-7FC9-CA4D-B6CF-26D926146DC5}" type="datetimeFigureOut">
              <a:rPr lang="en-US" smtClean="0"/>
              <a:pPr/>
              <a:t>6/25/2013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191479-FFAC-8845-BD47-42A3127740BD}"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9B8F250C-7FC9-CA4D-B6CF-26D926146DC5}" type="datetimeFigureOut">
              <a:rPr lang="en-US" smtClean="0"/>
              <a:pPr/>
              <a:t>6/25/2013</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F191479-FFAC-8845-BD47-42A3127740BD}"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9B8F250C-7FC9-CA4D-B6CF-26D926146DC5}" type="datetimeFigureOut">
              <a:rPr lang="en-US" smtClean="0"/>
              <a:pPr/>
              <a:t>6/25/2013</a:t>
            </a:fld>
            <a:endParaRPr lang="en-US"/>
          </a:p>
        </p:txBody>
      </p:sp>
      <p:sp>
        <p:nvSpPr>
          <p:cNvPr id="10" name="Slide Number Placeholder 9"/>
          <p:cNvSpPr>
            <a:spLocks noGrp="1"/>
          </p:cNvSpPr>
          <p:nvPr>
            <p:ph type="sldNum" sz="quarter" idx="16"/>
          </p:nvPr>
        </p:nvSpPr>
        <p:spPr/>
        <p:txBody>
          <a:bodyPr rtlCol="0"/>
          <a:lstStyle/>
          <a:p>
            <a:fld id="{2F191479-FFAC-8845-BD47-42A3127740BD}"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9B8F250C-7FC9-CA4D-B6CF-26D926146DC5}" type="datetimeFigureOut">
              <a:rPr lang="en-US" smtClean="0"/>
              <a:pPr/>
              <a:t>6/25/2013</a:t>
            </a:fld>
            <a:endParaRPr lang="en-US"/>
          </a:p>
        </p:txBody>
      </p:sp>
      <p:sp>
        <p:nvSpPr>
          <p:cNvPr id="12" name="Slide Number Placeholder 11"/>
          <p:cNvSpPr>
            <a:spLocks noGrp="1"/>
          </p:cNvSpPr>
          <p:nvPr>
            <p:ph type="sldNum" sz="quarter" idx="16"/>
          </p:nvPr>
        </p:nvSpPr>
        <p:spPr/>
        <p:txBody>
          <a:bodyPr rtlCol="0"/>
          <a:lstStyle/>
          <a:p>
            <a:fld id="{2F191479-FFAC-8845-BD47-42A3127740BD}"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9B8F250C-7FC9-CA4D-B6CF-26D926146DC5}" type="datetimeFigureOut">
              <a:rPr lang="en-US" smtClean="0"/>
              <a:pPr/>
              <a:t>6/25/2013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191479-FFAC-8845-BD47-42A3127740B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8F250C-7FC9-CA4D-B6CF-26D926146DC5}" type="datetimeFigureOut">
              <a:rPr lang="en-US" smtClean="0"/>
              <a:pPr/>
              <a:t>6/25/2013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F191479-FFAC-8845-BD47-42A3127740B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9B8F250C-7FC9-CA4D-B6CF-26D926146DC5}" type="datetimeFigureOut">
              <a:rPr lang="en-US" smtClean="0"/>
              <a:pPr/>
              <a:t>6/25/2013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F191479-FFAC-8845-BD47-42A3127740BD}"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9B8F250C-7FC9-CA4D-B6CF-26D926146DC5}" type="datetimeFigureOut">
              <a:rPr lang="en-US" smtClean="0"/>
              <a:pPr/>
              <a:t>6/25/2013</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F191479-FFAC-8845-BD47-42A3127740BD}"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Drag picture to placeholder or click icon to add</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9B8F250C-7FC9-CA4D-B6CF-26D926146DC5}" type="datetimeFigureOut">
              <a:rPr lang="en-US" smtClean="0"/>
              <a:pPr/>
              <a:t>6/25/2013</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F191479-FFAC-8845-BD47-42A3127740B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shalenetwork.org/" TargetMode="External"/><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jpeg"/><Relationship Id="rId7"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6.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hyperlink" Target="http://www.shalenetwork.org/user/register"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hyperlink" Target="http://www.shalenetwork.org/user/register"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The Shale Network</a:t>
            </a:r>
            <a:endParaRPr lang="en-US" dirty="0"/>
          </a:p>
        </p:txBody>
      </p:sp>
      <p:sp>
        <p:nvSpPr>
          <p:cNvPr id="5" name="Text Placeholder 4"/>
          <p:cNvSpPr>
            <a:spLocks noGrp="1"/>
          </p:cNvSpPr>
          <p:nvPr>
            <p:ph type="body" idx="1"/>
          </p:nvPr>
        </p:nvSpPr>
        <p:spPr/>
        <p:txBody>
          <a:bodyPr>
            <a:normAutofit fontScale="62500" lnSpcReduction="20000"/>
          </a:bodyPr>
          <a:lstStyle/>
          <a:p>
            <a:r>
              <a:rPr lang="en-US" sz="3400" i="1" dirty="0" smtClean="0"/>
              <a:t>The </a:t>
            </a:r>
            <a:r>
              <a:rPr lang="en-US" sz="3400" i="1" dirty="0" err="1" smtClean="0"/>
              <a:t>ShaleNetwork</a:t>
            </a:r>
            <a:r>
              <a:rPr lang="en-US" sz="3400" i="1" dirty="0" smtClean="0"/>
              <a:t> will create a central and accessible repository for geochemistry and hydrology data collected by watershed groups, government agencies, industry stakeholders, and universities working together to document natural variability and potential environmental impacts of shale gas extraction activities.</a:t>
            </a:r>
            <a:endParaRPr lang="en-US" sz="3400" dirty="0" smtClean="0"/>
          </a:p>
          <a:p>
            <a:endParaRPr lang="en-US" dirty="0"/>
          </a:p>
        </p:txBody>
      </p:sp>
      <p:pic>
        <p:nvPicPr>
          <p:cNvPr id="4" name="Picture 6" descr="https://encrypted-tbn0.google.com/images?q=tbn:ANd9GcS-s4Gm9fcHjV3t0z1NbP5Kc7QZIOSn3GavwCMzFO-bwldq55C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4098359"/>
            <a:ext cx="2487268" cy="16764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encrypted-tbn2.google.com/images?q=tbn:ANd9GcRqsnfbIvKwaOMWL5yfZFFRQ5zqDIRo-TRFsEG03svcOvQjYSt1xQ"/>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25469" y="4350491"/>
            <a:ext cx="1470492" cy="14623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https://encrypted-tbn0.google.com/images?q=tbn:ANd9GcTbC9N66H3W4ukgOiiMoHkVvDurZBSo6GBtDjqFO_0tB6Af6vLIJQ"/>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9068" y="4936559"/>
            <a:ext cx="1676400" cy="16764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https://encrypted-tbn0.google.com/images?q=tbn:ANd9GcQeOqgUkoOgRqkml0LvlXXff5gAp36PVvS4mP04HAFGA7vkw68Z"/>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95960" y="5468034"/>
            <a:ext cx="2774853" cy="114492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9435" y="4098359"/>
            <a:ext cx="1600200" cy="1600200"/>
          </a:xfrm>
          <a:prstGeom prst="rect">
            <a:avLst/>
          </a:prstGeom>
        </p:spPr>
      </p:pic>
      <p:sp>
        <p:nvSpPr>
          <p:cNvPr id="10" name="Title 1"/>
          <p:cNvSpPr txBox="1">
            <a:spLocks/>
          </p:cNvSpPr>
          <p:nvPr/>
        </p:nvSpPr>
        <p:spPr>
          <a:xfrm>
            <a:off x="612648" y="228600"/>
            <a:ext cx="8153400" cy="9906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rgbClr val="C00000"/>
                </a:solidFill>
                <a:effectLst/>
                <a:uLnTx/>
                <a:uFillTx/>
                <a:latin typeface="+mj-lt"/>
                <a:ea typeface="+mj-ea"/>
                <a:cs typeface="+mj-cs"/>
              </a:rPr>
              <a:t>Welcome!</a:t>
            </a:r>
            <a:endParaRPr kumimoji="0" lang="en-US" sz="4400" b="0" i="0" u="none" strike="noStrike" kern="1200" cap="none" spc="0" normalizeH="0" baseline="0" noProof="0" dirty="0">
              <a:ln>
                <a:noFill/>
              </a:ln>
              <a:solidFill>
                <a:srgbClr val="C00000"/>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accent6"/>
                </a:solidFill>
              </a:rPr>
              <a:t>Summary: A list of our goals and our progress</a:t>
            </a:r>
            <a:endParaRPr lang="en-US" sz="3200" dirty="0">
              <a:solidFill>
                <a:schemeClr val="accent6"/>
              </a:solidFill>
            </a:endParaRPr>
          </a:p>
        </p:txBody>
      </p:sp>
      <p:sp>
        <p:nvSpPr>
          <p:cNvPr id="3" name="Content Placeholder 2"/>
          <p:cNvSpPr>
            <a:spLocks noGrp="1"/>
          </p:cNvSpPr>
          <p:nvPr>
            <p:ph sz="quarter" idx="1"/>
          </p:nvPr>
        </p:nvSpPr>
        <p:spPr/>
        <p:txBody>
          <a:bodyPr>
            <a:normAutofit fontScale="70000" lnSpcReduction="20000"/>
          </a:bodyPr>
          <a:lstStyle/>
          <a:p>
            <a:r>
              <a:rPr lang="en-US" dirty="0" smtClean="0">
                <a:solidFill>
                  <a:schemeClr val="accent6"/>
                </a:solidFill>
              </a:rPr>
              <a:t>Goal 1</a:t>
            </a:r>
            <a:r>
              <a:rPr lang="en-US" dirty="0" smtClean="0"/>
              <a:t>, To identify groups collecting water data in region of shale-gas extraction (starting with Marcellus): See our homepage at shalenetwork.org</a:t>
            </a:r>
          </a:p>
          <a:p>
            <a:r>
              <a:rPr lang="en-US" dirty="0" smtClean="0">
                <a:solidFill>
                  <a:schemeClr val="accent6"/>
                </a:solidFill>
              </a:rPr>
              <a:t>Goal 2</a:t>
            </a:r>
            <a:r>
              <a:rPr lang="en-US" dirty="0" smtClean="0"/>
              <a:t>, Create a sustainable network of the groups by hosting an annual meeting: Welcome to our second annual meeting and please use our forum </a:t>
            </a:r>
          </a:p>
          <a:p>
            <a:r>
              <a:rPr lang="en-US" dirty="0" smtClean="0">
                <a:solidFill>
                  <a:schemeClr val="accent6"/>
                </a:solidFill>
              </a:rPr>
              <a:t>Goal 3</a:t>
            </a:r>
            <a:r>
              <a:rPr lang="en-US" dirty="0" smtClean="0"/>
              <a:t>, Work with CUAHSI to create a database that can establish background and can document impacts: See </a:t>
            </a:r>
            <a:r>
              <a:rPr lang="en-US" dirty="0" err="1" smtClean="0"/>
              <a:t>ShaleNetwork</a:t>
            </a:r>
            <a:r>
              <a:rPr lang="en-US" dirty="0" smtClean="0"/>
              <a:t> data by using </a:t>
            </a:r>
            <a:r>
              <a:rPr lang="en-US" dirty="0" err="1" smtClean="0"/>
              <a:t>HydroDesktop</a:t>
            </a:r>
            <a:endParaRPr lang="en-US" dirty="0" smtClean="0"/>
          </a:p>
          <a:p>
            <a:r>
              <a:rPr lang="en-US" dirty="0" smtClean="0">
                <a:solidFill>
                  <a:schemeClr val="accent6"/>
                </a:solidFill>
              </a:rPr>
              <a:t>Goal 4</a:t>
            </a:r>
            <a:r>
              <a:rPr lang="en-US" dirty="0" smtClean="0"/>
              <a:t>, Train two graduate students in database development and use for communities: Please be sure to meet Cesar Simon (Pitt </a:t>
            </a:r>
            <a:r>
              <a:rPr lang="en-US" dirty="0" err="1" smtClean="0"/>
              <a:t>Univ</a:t>
            </a:r>
            <a:r>
              <a:rPr lang="en-US" dirty="0" smtClean="0"/>
              <a:t>) and Paul Grieve (Penn State)</a:t>
            </a:r>
          </a:p>
          <a:p>
            <a:r>
              <a:rPr lang="en-US" dirty="0" smtClean="0">
                <a:solidFill>
                  <a:schemeClr val="accent6"/>
                </a:solidFill>
              </a:rPr>
              <a:t>Goal 5</a:t>
            </a:r>
            <a:r>
              <a:rPr lang="en-US" dirty="0" smtClean="0"/>
              <a:t>, Facilitate community groups in collecting, organizing, and interpreting their data: We are working with ALLARM and with two high schools to input data from citizen scientists</a:t>
            </a:r>
          </a:p>
          <a:p>
            <a:r>
              <a:rPr lang="en-US" dirty="0" smtClean="0">
                <a:solidFill>
                  <a:schemeClr val="accent6"/>
                </a:solidFill>
              </a:rPr>
              <a:t>Goal 6</a:t>
            </a:r>
            <a:r>
              <a:rPr lang="en-US" dirty="0" smtClean="0"/>
              <a:t>, Evaluate </a:t>
            </a:r>
            <a:r>
              <a:rPr lang="en-US" dirty="0" err="1" smtClean="0"/>
              <a:t>hydrogeochemical</a:t>
            </a:r>
            <a:r>
              <a:rPr lang="en-US" dirty="0" smtClean="0"/>
              <a:t> data using GIS in relation to population and economic data: We are working to assess </a:t>
            </a:r>
            <a:r>
              <a:rPr lang="en-US" dirty="0" err="1" smtClean="0"/>
              <a:t>ShaleNetwork</a:t>
            </a:r>
            <a:r>
              <a:rPr lang="en-US" dirty="0" smtClean="0"/>
              <a:t> data</a:t>
            </a:r>
          </a:p>
          <a:p>
            <a:endParaRPr lang="en-US" dirty="0" smtClean="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Conclusions from Last Year’s Workshop</a:t>
            </a:r>
            <a:endParaRPr lang="en-US" dirty="0"/>
          </a:p>
        </p:txBody>
      </p:sp>
      <p:sp>
        <p:nvSpPr>
          <p:cNvPr id="3" name="Content Placeholder 2"/>
          <p:cNvSpPr>
            <a:spLocks noGrp="1"/>
          </p:cNvSpPr>
          <p:nvPr>
            <p:ph sz="quarter" idx="1"/>
          </p:nvPr>
        </p:nvSpPr>
        <p:spPr>
          <a:xfrm>
            <a:off x="91440" y="1615440"/>
            <a:ext cx="8766048" cy="5029200"/>
          </a:xfrm>
        </p:spPr>
        <p:txBody>
          <a:bodyPr>
            <a:normAutofit fontScale="85000" lnSpcReduction="20000"/>
          </a:bodyPr>
          <a:lstStyle/>
          <a:p>
            <a:r>
              <a:rPr lang="en-US" dirty="0" smtClean="0"/>
              <a:t>1) Extensive data have been collected for areas of shale gas development, but data are hard to access</a:t>
            </a:r>
          </a:p>
          <a:p>
            <a:r>
              <a:rPr lang="en-US" dirty="0" smtClean="0"/>
              <a:t>2) We need to encourage government and industry to publish data online</a:t>
            </a:r>
          </a:p>
          <a:p>
            <a:r>
              <a:rPr lang="en-US" dirty="0" smtClean="0"/>
              <a:t>3) We can use database to assess data gaps and needs</a:t>
            </a:r>
          </a:p>
          <a:p>
            <a:r>
              <a:rPr lang="en-US" dirty="0" smtClean="0"/>
              <a:t>4) We need to prioritize which data to find and upload</a:t>
            </a:r>
          </a:p>
          <a:p>
            <a:r>
              <a:rPr lang="en-US" dirty="0" smtClean="0"/>
              <a:t>5) The database should be maintained even beyond the three years of NSF funding for Shale Network</a:t>
            </a:r>
          </a:p>
          <a:p>
            <a:r>
              <a:rPr lang="en-US" dirty="0" smtClean="0"/>
              <a:t>6) The development of the database will help to forge agreements among data providers to standardize or simplify metadata requirements</a:t>
            </a:r>
          </a:p>
          <a:p>
            <a:r>
              <a:rPr lang="en-US" dirty="0" smtClean="0"/>
              <a:t>7) An interface is needed – other than </a:t>
            </a:r>
            <a:r>
              <a:rPr lang="en-US" dirty="0" err="1" smtClean="0"/>
              <a:t>HydroDesktop</a:t>
            </a:r>
            <a:r>
              <a:rPr lang="en-US" dirty="0" smtClean="0"/>
              <a:t> --  that allows non-scientists to interact with the data</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solidFill>
                  <a:srgbClr val="C00000"/>
                </a:solidFill>
              </a:rPr>
              <a:t>What about data quality? </a:t>
            </a:r>
            <a:br>
              <a:rPr lang="en-US" sz="3200" dirty="0" smtClean="0">
                <a:solidFill>
                  <a:srgbClr val="C00000"/>
                </a:solidFill>
              </a:rPr>
            </a:br>
            <a:endParaRPr lang="en-US" sz="3200" dirty="0">
              <a:solidFill>
                <a:srgbClr val="C00000"/>
              </a:solidFill>
            </a:endParaRPr>
          </a:p>
        </p:txBody>
      </p:sp>
      <p:sp>
        <p:nvSpPr>
          <p:cNvPr id="3" name="Content Placeholder 2"/>
          <p:cNvSpPr>
            <a:spLocks noGrp="1"/>
          </p:cNvSpPr>
          <p:nvPr>
            <p:ph sz="quarter" idx="1"/>
          </p:nvPr>
        </p:nvSpPr>
        <p:spPr/>
        <p:txBody>
          <a:bodyPr>
            <a:normAutofit fontScale="77500" lnSpcReduction="20000"/>
          </a:bodyPr>
          <a:lstStyle/>
          <a:p>
            <a:r>
              <a:rPr lang="en-US" dirty="0" smtClean="0"/>
              <a:t>We seek data from any group using established data protocols -- from industry sources, government sources, university sources, nonprofits, citizen scientists</a:t>
            </a:r>
          </a:p>
          <a:p>
            <a:r>
              <a:rPr lang="en-US" dirty="0" smtClean="0"/>
              <a:t>Our basic philosophy is that even published peer-reviewed or </a:t>
            </a:r>
            <a:r>
              <a:rPr lang="en-US" dirty="0" err="1" smtClean="0"/>
              <a:t>gov’t</a:t>
            </a:r>
            <a:r>
              <a:rPr lang="en-US" dirty="0" smtClean="0"/>
              <a:t> data has problems associated with it, so as much as possible we want to put data online with appropriate metadata for researchers to assess…THE BEST WAY TO ASSURE DATA QUALITY IS TO PUT IT ONLINE FOR SCRUTINY</a:t>
            </a:r>
          </a:p>
          <a:p>
            <a:r>
              <a:rPr lang="en-US" dirty="0" smtClean="0"/>
              <a:t>The metadata includes as much information as possible about data quality</a:t>
            </a:r>
          </a:p>
          <a:p>
            <a:r>
              <a:rPr lang="en-US" dirty="0" smtClean="0"/>
              <a:t>If problems are found in data we will note it and possibly remove the problematic data</a:t>
            </a:r>
          </a:p>
          <a:p>
            <a:r>
              <a:rPr lang="en-US" dirty="0" smtClean="0"/>
              <a:t>Publications will be noted where they are available; likewise, use of ALLARM protocol will be noted for citizen groups (and some such protocol will be required)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1078278" y="1557767"/>
            <a:ext cx="6979882" cy="5234911"/>
          </a:xfrm>
          <a:prstGeom prst="rect">
            <a:avLst/>
          </a:prstGeom>
          <a:noFill/>
          <a:ln w="9525">
            <a:noFill/>
            <a:miter lim="800000"/>
            <a:headEnd/>
            <a:tailEnd/>
          </a:ln>
        </p:spPr>
      </p:pic>
      <p:sp>
        <p:nvSpPr>
          <p:cNvPr id="5" name="Title 4"/>
          <p:cNvSpPr>
            <a:spLocks noGrp="1"/>
          </p:cNvSpPr>
          <p:nvPr>
            <p:ph type="title"/>
          </p:nvPr>
        </p:nvSpPr>
        <p:spPr/>
        <p:txBody>
          <a:bodyPr>
            <a:normAutofit fontScale="90000"/>
          </a:bodyPr>
          <a:lstStyle/>
          <a:p>
            <a:pPr algn="ctr"/>
            <a:r>
              <a:rPr lang="en-US" sz="2800" dirty="0" smtClean="0">
                <a:solidFill>
                  <a:srgbClr val="C00000"/>
                </a:solidFill>
              </a:rPr>
              <a:t>Our home page </a:t>
            </a:r>
            <a:r>
              <a:rPr lang="en-US" sz="2800" dirty="0" smtClean="0">
                <a:solidFill>
                  <a:srgbClr val="C00000"/>
                </a:solidFill>
                <a:hlinkClick r:id="rId3"/>
              </a:rPr>
              <a:t>www.shalenetwork.org</a:t>
            </a:r>
            <a:r>
              <a:rPr lang="en-US" sz="2800" dirty="0" smtClean="0">
                <a:solidFill>
                  <a:srgbClr val="C00000"/>
                </a:solidFill>
              </a:rPr>
              <a:t> will always show the current datasets we have uploaded..screen shot from 2012</a:t>
            </a:r>
            <a:endParaRPr lang="en-US" sz="2800" dirty="0">
              <a:solidFill>
                <a:srgbClr val="C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00" y="0"/>
            <a:ext cx="8229600" cy="685800"/>
          </a:xfrm>
        </p:spPr>
        <p:txBody>
          <a:bodyPr>
            <a:normAutofit fontScale="90000"/>
          </a:bodyPr>
          <a:lstStyle/>
          <a:p>
            <a:r>
              <a:rPr lang="en-US" dirty="0" smtClean="0"/>
              <a:t>All Shale Network sites, May 2013</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762000"/>
            <a:ext cx="6260200" cy="5981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28600" y="2076271"/>
            <a:ext cx="2209800" cy="1200329"/>
          </a:xfrm>
          <a:prstGeom prst="rect">
            <a:avLst/>
          </a:prstGeom>
          <a:noFill/>
        </p:spPr>
        <p:txBody>
          <a:bodyPr wrap="square" rtlCol="0">
            <a:spAutoFit/>
          </a:bodyPr>
          <a:lstStyle/>
          <a:p>
            <a:r>
              <a:rPr lang="en-US" dirty="0" smtClean="0"/>
              <a:t>Time Series: 58,133</a:t>
            </a:r>
          </a:p>
          <a:p>
            <a:r>
              <a:rPr lang="en-US" dirty="0" smtClean="0"/>
              <a:t>Sites: 22,904</a:t>
            </a:r>
          </a:p>
          <a:p>
            <a:r>
              <a:rPr lang="en-US" dirty="0" smtClean="0"/>
              <a:t>Variables: 786</a:t>
            </a:r>
          </a:p>
          <a:p>
            <a:r>
              <a:rPr lang="en-US" dirty="0" smtClean="0"/>
              <a:t>Total Values: 669,774</a:t>
            </a:r>
            <a:endParaRPr lang="en-US" dirty="0"/>
          </a:p>
        </p:txBody>
      </p:sp>
    </p:spTree>
    <p:extLst>
      <p:ext uri="{BB962C8B-B14F-4D97-AF65-F5344CB8AC3E}">
        <p14:creationId xmlns:p14="http://schemas.microsoft.com/office/powerpoint/2010/main" val="4117324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179613"/>
            <a:ext cx="8153400" cy="990600"/>
          </a:xfrm>
        </p:spPr>
        <p:txBody>
          <a:bodyPr>
            <a:noAutofit/>
          </a:bodyPr>
          <a:lstStyle/>
          <a:p>
            <a:r>
              <a:rPr lang="en-US" sz="3200" dirty="0" smtClean="0">
                <a:solidFill>
                  <a:schemeClr val="accent6"/>
                </a:solidFill>
              </a:rPr>
              <a:t>Marcellus </a:t>
            </a:r>
            <a:r>
              <a:rPr lang="en-US" sz="3200" dirty="0" err="1" smtClean="0">
                <a:solidFill>
                  <a:schemeClr val="accent6"/>
                </a:solidFill>
              </a:rPr>
              <a:t>flowback</a:t>
            </a:r>
            <a:r>
              <a:rPr lang="en-US" sz="3200" dirty="0" smtClean="0">
                <a:solidFill>
                  <a:schemeClr val="accent6"/>
                </a:solidFill>
              </a:rPr>
              <a:t> waters have a signature that you can see in the database</a:t>
            </a:r>
            <a:endParaRPr lang="en-US" sz="3200" dirty="0">
              <a:solidFill>
                <a:schemeClr val="accent6"/>
              </a:solidFill>
            </a:endParaRPr>
          </a:p>
        </p:txBody>
      </p:sp>
      <p:sp>
        <p:nvSpPr>
          <p:cNvPr id="4" name="TextBox 8"/>
          <p:cNvSpPr txBox="1">
            <a:spLocks noGrp="1" noChangeArrowheads="1"/>
          </p:cNvSpPr>
          <p:nvPr>
            <p:ph sz="quarter" idx="1"/>
          </p:nvPr>
        </p:nvSpPr>
        <p:spPr bwMode="auto">
          <a:xfrm>
            <a:off x="612648" y="2031089"/>
            <a:ext cx="8153400" cy="3557384"/>
          </a:xfrm>
          <a:prstGeom prst="rect">
            <a:avLst/>
          </a:prstGeom>
          <a:noFill/>
          <a:ln w="9525">
            <a:noFill/>
            <a:miter lim="800000"/>
            <a:headEnd/>
            <a:tailEnd/>
          </a:ln>
        </p:spPr>
        <p:txBody>
          <a:bodyPr wrap="square">
            <a:spAutoFit/>
          </a:bodyPr>
          <a:lstStyle/>
          <a:p>
            <a:pPr>
              <a:buFont typeface="Arial" charset="0"/>
              <a:buChar char="•"/>
            </a:pPr>
            <a:r>
              <a:rPr lang="en-US" sz="2800" dirty="0" smtClean="0">
                <a:latin typeface="Calibri" pitchFamily="34" charset="0"/>
              </a:rPr>
              <a:t>High </a:t>
            </a:r>
            <a:r>
              <a:rPr lang="en-US" sz="2800" dirty="0">
                <a:latin typeface="Calibri" pitchFamily="34" charset="0"/>
              </a:rPr>
              <a:t>TDS, Specific Conductance</a:t>
            </a:r>
          </a:p>
          <a:p>
            <a:pPr>
              <a:buFont typeface="Arial" charset="0"/>
              <a:buChar char="•"/>
            </a:pPr>
            <a:r>
              <a:rPr lang="en-US" sz="2800" dirty="0" smtClean="0">
                <a:latin typeface="Calibri" pitchFamily="34" charset="0"/>
              </a:rPr>
              <a:t>Often </a:t>
            </a:r>
            <a:r>
              <a:rPr lang="en-US" sz="2800" dirty="0">
                <a:latin typeface="Calibri" pitchFamily="34" charset="0"/>
              </a:rPr>
              <a:t>have very high </a:t>
            </a:r>
            <a:r>
              <a:rPr lang="en-US" sz="2800" dirty="0" smtClean="0">
                <a:latin typeface="Calibri" pitchFamily="34" charset="0"/>
              </a:rPr>
              <a:t>Na, Ca, </a:t>
            </a:r>
            <a:r>
              <a:rPr lang="en-US" sz="2800" dirty="0" err="1" smtClean="0">
                <a:latin typeface="Calibri" pitchFamily="34" charset="0"/>
              </a:rPr>
              <a:t>Cl</a:t>
            </a:r>
            <a:endParaRPr lang="en-US" sz="2800" dirty="0" smtClean="0">
              <a:latin typeface="Calibri" pitchFamily="34" charset="0"/>
            </a:endParaRPr>
          </a:p>
          <a:p>
            <a:pPr>
              <a:buFont typeface="Arial" charset="0"/>
              <a:buChar char="•"/>
            </a:pPr>
            <a:r>
              <a:rPr lang="en-US" sz="2800" dirty="0" smtClean="0">
                <a:latin typeface="Calibri" pitchFamily="34" charset="0"/>
              </a:rPr>
              <a:t>Usually relatively high </a:t>
            </a:r>
            <a:r>
              <a:rPr lang="en-US" sz="2800" dirty="0" err="1" smtClean="0">
                <a:latin typeface="Calibri" pitchFamily="34" charset="0"/>
              </a:rPr>
              <a:t>Ba</a:t>
            </a:r>
            <a:r>
              <a:rPr lang="en-US" sz="2800" dirty="0">
                <a:latin typeface="Calibri" pitchFamily="34" charset="0"/>
              </a:rPr>
              <a:t>, </a:t>
            </a:r>
            <a:r>
              <a:rPr lang="en-US" sz="2800" dirty="0" err="1" smtClean="0">
                <a:latin typeface="Calibri" pitchFamily="34" charset="0"/>
              </a:rPr>
              <a:t>Sr</a:t>
            </a:r>
            <a:r>
              <a:rPr lang="en-US" sz="2800" dirty="0" smtClean="0">
                <a:latin typeface="Calibri" pitchFamily="34" charset="0"/>
              </a:rPr>
              <a:t>, Br</a:t>
            </a:r>
            <a:endParaRPr lang="en-US" sz="2800" dirty="0">
              <a:latin typeface="Calibri" pitchFamily="34" charset="0"/>
            </a:endParaRPr>
          </a:p>
          <a:p>
            <a:pPr>
              <a:buFont typeface="Arial" charset="0"/>
              <a:buChar char="•"/>
            </a:pPr>
            <a:r>
              <a:rPr lang="en-US" sz="2800" dirty="0" smtClean="0">
                <a:latin typeface="Calibri" pitchFamily="34" charset="0"/>
              </a:rPr>
              <a:t>Can have high NORMs (e.g., Ra)</a:t>
            </a:r>
          </a:p>
          <a:p>
            <a:pPr>
              <a:buFont typeface="Arial" charset="0"/>
              <a:buChar char="•"/>
            </a:pPr>
            <a:r>
              <a:rPr lang="en-US" sz="2800" dirty="0">
                <a:latin typeface="Calibri" pitchFamily="34" charset="0"/>
              </a:rPr>
              <a:t> </a:t>
            </a:r>
            <a:r>
              <a:rPr lang="en-US" sz="2800" dirty="0" smtClean="0">
                <a:latin typeface="Calibri" pitchFamily="34" charset="0"/>
              </a:rPr>
              <a:t>Compared to AMD, relatively low concentrations of constituents such as H</a:t>
            </a:r>
            <a:r>
              <a:rPr lang="en-US" sz="2800" baseline="30000" dirty="0" smtClean="0">
                <a:latin typeface="Calibri" pitchFamily="34" charset="0"/>
              </a:rPr>
              <a:t>+</a:t>
            </a:r>
            <a:r>
              <a:rPr lang="en-US" sz="2800" dirty="0" smtClean="0">
                <a:latin typeface="Calibri" pitchFamily="34" charset="0"/>
              </a:rPr>
              <a:t>, Fe and SO</a:t>
            </a:r>
            <a:r>
              <a:rPr lang="en-US" sz="2800" baseline="-25000" dirty="0" smtClean="0">
                <a:latin typeface="Calibri" pitchFamily="34" charset="0"/>
              </a:rPr>
              <a:t>4</a:t>
            </a:r>
            <a:endParaRPr lang="en-US" sz="2800" baseline="-25000" dirty="0">
              <a:latin typeface="Calibri" pitchFamily="34" charset="0"/>
            </a:endParaRPr>
          </a:p>
          <a:p>
            <a:pPr>
              <a:buFont typeface="Arial" charset="0"/>
              <a:buChar char="•"/>
            </a:pPr>
            <a:r>
              <a:rPr lang="en-US" sz="2800" dirty="0">
                <a:latin typeface="Calibri" pitchFamily="34" charset="0"/>
              </a:rPr>
              <a:t> Near-neutral </a:t>
            </a:r>
            <a:r>
              <a:rPr lang="en-US" sz="2800" dirty="0" smtClean="0">
                <a:latin typeface="Calibri" pitchFamily="34" charset="0"/>
              </a:rPr>
              <a:t>pH</a:t>
            </a:r>
          </a:p>
        </p:txBody>
      </p:sp>
      <p:sp>
        <p:nvSpPr>
          <p:cNvPr id="5" name="TextBox 4"/>
          <p:cNvSpPr txBox="1"/>
          <p:nvPr/>
        </p:nvSpPr>
        <p:spPr>
          <a:xfrm>
            <a:off x="612648" y="6028660"/>
            <a:ext cx="7425566" cy="646331"/>
          </a:xfrm>
          <a:prstGeom prst="rect">
            <a:avLst/>
          </a:prstGeom>
          <a:noFill/>
        </p:spPr>
        <p:txBody>
          <a:bodyPr wrap="square" rtlCol="0">
            <a:spAutoFit/>
          </a:bodyPr>
          <a:lstStyle/>
          <a:p>
            <a:r>
              <a:rPr lang="en-US" dirty="0" smtClean="0"/>
              <a:t>Based on data in database, conversations with Carl Kirby, Art Rose, Dave </a:t>
            </a:r>
            <a:r>
              <a:rPr lang="en-US" dirty="0" err="1" smtClean="0"/>
              <a:t>Yoxtheimer</a:t>
            </a:r>
            <a:r>
              <a:rPr lang="en-US" dirty="0" smtClean="0"/>
              <a:t>, publications, PADEP data, our own measurements </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Bromide: all northeastern area</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800" y="1066800"/>
            <a:ext cx="7081567" cy="5229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914400" y="6477000"/>
            <a:ext cx="7696200" cy="369332"/>
          </a:xfrm>
          <a:prstGeom prst="rect">
            <a:avLst/>
          </a:prstGeom>
          <a:noFill/>
        </p:spPr>
        <p:txBody>
          <a:bodyPr wrap="square" rtlCol="0">
            <a:spAutoFit/>
          </a:bodyPr>
          <a:lstStyle/>
          <a:p>
            <a:r>
              <a:rPr lang="en-US" dirty="0" smtClean="0"/>
              <a:t>Blue triangles (USGS), Red squares (EPA), Black/blue rectangle (Shale Network) </a:t>
            </a:r>
            <a:endParaRPr lang="en-US" dirty="0"/>
          </a:p>
        </p:txBody>
      </p:sp>
    </p:spTree>
    <p:extLst>
      <p:ext uri="{BB962C8B-B14F-4D97-AF65-F5344CB8AC3E}">
        <p14:creationId xmlns:p14="http://schemas.microsoft.com/office/powerpoint/2010/main" val="33379905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Barium: all northeastern area</a:t>
            </a:r>
            <a:endParaRPr lang="en-US"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1219200"/>
            <a:ext cx="6336711" cy="4953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914400" y="6477000"/>
            <a:ext cx="7696200" cy="369332"/>
          </a:xfrm>
          <a:prstGeom prst="rect">
            <a:avLst/>
          </a:prstGeom>
          <a:noFill/>
        </p:spPr>
        <p:txBody>
          <a:bodyPr wrap="square" rtlCol="0">
            <a:spAutoFit/>
          </a:bodyPr>
          <a:lstStyle/>
          <a:p>
            <a:r>
              <a:rPr lang="en-US" dirty="0" smtClean="0"/>
              <a:t>Blue triangles (USGS), Red squares (EPA), Black/blue rectangle (Shale Network) </a:t>
            </a:r>
            <a:endParaRPr lang="en-US" dirty="0"/>
          </a:p>
        </p:txBody>
      </p:sp>
    </p:spTree>
    <p:extLst>
      <p:ext uri="{BB962C8B-B14F-4D97-AF65-F5344CB8AC3E}">
        <p14:creationId xmlns:p14="http://schemas.microsoft.com/office/powerpoint/2010/main" val="3977886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Strontium: all northeastern area</a:t>
            </a: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480" y="762000"/>
            <a:ext cx="7009646" cy="5429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914400" y="6412468"/>
            <a:ext cx="7696200" cy="369332"/>
          </a:xfrm>
          <a:prstGeom prst="rect">
            <a:avLst/>
          </a:prstGeom>
          <a:noFill/>
        </p:spPr>
        <p:txBody>
          <a:bodyPr wrap="square" rtlCol="0">
            <a:spAutoFit/>
          </a:bodyPr>
          <a:lstStyle/>
          <a:p>
            <a:r>
              <a:rPr lang="en-US" dirty="0" smtClean="0"/>
              <a:t>Blue triangles (USGS), Red squares (EPA), Black/blue rectangle (Shale Network) </a:t>
            </a:r>
            <a:endParaRPr lang="en-US" dirty="0"/>
          </a:p>
        </p:txBody>
      </p:sp>
    </p:spTree>
    <p:extLst>
      <p:ext uri="{BB962C8B-B14F-4D97-AF65-F5344CB8AC3E}">
        <p14:creationId xmlns:p14="http://schemas.microsoft.com/office/powerpoint/2010/main" val="2571472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Today’s Agenda</a:t>
            </a:r>
            <a:endParaRPr lang="en-US" dirty="0">
              <a:solidFill>
                <a:srgbClr val="C00000"/>
              </a:solidFill>
            </a:endParaRPr>
          </a:p>
        </p:txBody>
      </p:sp>
      <p:sp>
        <p:nvSpPr>
          <p:cNvPr id="3" name="Content Placeholder 2"/>
          <p:cNvSpPr>
            <a:spLocks noGrp="1"/>
          </p:cNvSpPr>
          <p:nvPr>
            <p:ph sz="quarter" idx="1"/>
          </p:nvPr>
        </p:nvSpPr>
        <p:spPr/>
        <p:txBody>
          <a:bodyPr>
            <a:normAutofit fontScale="85000" lnSpcReduction="20000"/>
          </a:bodyPr>
          <a:lstStyle/>
          <a:p>
            <a:r>
              <a:rPr lang="en-US" dirty="0" smtClean="0"/>
              <a:t>8:00-9:40 We tell you about what we are doing</a:t>
            </a:r>
          </a:p>
          <a:p>
            <a:r>
              <a:rPr lang="en-US" dirty="0" smtClean="0"/>
              <a:t>9:40-10:05 We provide you with coffee</a:t>
            </a:r>
          </a:p>
          <a:p>
            <a:r>
              <a:rPr lang="en-US" dirty="0" smtClean="0"/>
              <a:t>10:05 – 10:30 We walk to Willard Building</a:t>
            </a:r>
          </a:p>
          <a:p>
            <a:r>
              <a:rPr lang="en-US" dirty="0" smtClean="0"/>
              <a:t>10:30-12:15 We teach you about </a:t>
            </a:r>
            <a:r>
              <a:rPr lang="en-US" dirty="0" err="1" smtClean="0"/>
              <a:t>HydroDesktop</a:t>
            </a:r>
            <a:endParaRPr lang="en-US" dirty="0" smtClean="0"/>
          </a:p>
          <a:p>
            <a:r>
              <a:rPr lang="en-US" dirty="0" smtClean="0"/>
              <a:t>12:30 -1:45  Lunch and Discussion</a:t>
            </a:r>
          </a:p>
          <a:p>
            <a:r>
              <a:rPr lang="en-US" dirty="0" smtClean="0"/>
              <a:t>1:45 - 2:45 We break up into Small Groups (one Education-</a:t>
            </a:r>
            <a:r>
              <a:rPr lang="en-US" dirty="0" err="1" smtClean="0"/>
              <a:t>focussed</a:t>
            </a:r>
            <a:r>
              <a:rPr lang="en-US" dirty="0" smtClean="0"/>
              <a:t> group, 3 others)</a:t>
            </a:r>
          </a:p>
          <a:p>
            <a:r>
              <a:rPr lang="en-US" dirty="0" smtClean="0"/>
              <a:t>2:45 – 4:00 Small Groups Report Back, General Discussion</a:t>
            </a:r>
          </a:p>
          <a:p>
            <a:r>
              <a:rPr lang="en-US" dirty="0" smtClean="0"/>
              <a:t>4:00 – 4:30 Wrap up Comments</a:t>
            </a:r>
          </a:p>
          <a:p>
            <a:r>
              <a:rPr lang="en-US" dirty="0" smtClean="0"/>
              <a:t>4:30 Assessment</a:t>
            </a:r>
          </a:p>
          <a:p>
            <a:r>
              <a:rPr lang="en-US" dirty="0" smtClean="0"/>
              <a:t>4: 45 See you next year…</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1371600" y="2743200"/>
            <a:ext cx="7620000" cy="3449053"/>
          </a:xfrm>
        </p:spPr>
        <p:txBody>
          <a:bodyPr>
            <a:normAutofit fontScale="40000" lnSpcReduction="20000"/>
          </a:bodyPr>
          <a:lstStyle/>
          <a:p>
            <a:r>
              <a:rPr lang="en-US" sz="6000" spc="0" dirty="0" smtClean="0">
                <a:solidFill>
                  <a:srgbClr val="C00000"/>
                </a:solidFill>
              </a:rPr>
              <a:t>Susan L. Brantley, Kathy </a:t>
            </a:r>
            <a:r>
              <a:rPr lang="en-US" sz="6000" spc="0" dirty="0" err="1" smtClean="0">
                <a:solidFill>
                  <a:srgbClr val="C00000"/>
                </a:solidFill>
              </a:rPr>
              <a:t>Brasier</a:t>
            </a:r>
            <a:r>
              <a:rPr lang="en-US" sz="6000" spc="0" dirty="0" smtClean="0">
                <a:solidFill>
                  <a:srgbClr val="C00000"/>
                </a:solidFill>
              </a:rPr>
              <a:t>, Dave </a:t>
            </a:r>
            <a:r>
              <a:rPr lang="en-US" sz="6000" spc="0" dirty="0" err="1" smtClean="0">
                <a:solidFill>
                  <a:srgbClr val="C00000"/>
                </a:solidFill>
              </a:rPr>
              <a:t>Yoxtheimer</a:t>
            </a:r>
            <a:r>
              <a:rPr lang="en-US" sz="6000" spc="0" dirty="0" smtClean="0">
                <a:solidFill>
                  <a:srgbClr val="C00000"/>
                </a:solidFill>
              </a:rPr>
              <a:t>, Maggie Peacock, Paul Grieve (Penn State)</a:t>
            </a:r>
          </a:p>
          <a:p>
            <a:r>
              <a:rPr lang="en-US" sz="6000" dirty="0" err="1" smtClean="0">
                <a:solidFill>
                  <a:srgbClr val="C00000"/>
                </a:solidFill>
              </a:rPr>
              <a:t>Candie</a:t>
            </a:r>
            <a:r>
              <a:rPr lang="en-US" sz="6000" dirty="0" smtClean="0">
                <a:solidFill>
                  <a:srgbClr val="C00000"/>
                </a:solidFill>
              </a:rPr>
              <a:t> </a:t>
            </a:r>
            <a:r>
              <a:rPr lang="en-US" sz="6000" dirty="0" err="1" smtClean="0">
                <a:solidFill>
                  <a:srgbClr val="C00000"/>
                </a:solidFill>
              </a:rPr>
              <a:t>Wilderman</a:t>
            </a:r>
            <a:r>
              <a:rPr lang="en-US" sz="6000" dirty="0" smtClean="0">
                <a:solidFill>
                  <a:srgbClr val="C00000"/>
                </a:solidFill>
              </a:rPr>
              <a:t>, Julie </a:t>
            </a:r>
            <a:r>
              <a:rPr lang="en-US" sz="6000" dirty="0" err="1" smtClean="0">
                <a:solidFill>
                  <a:srgbClr val="C00000"/>
                </a:solidFill>
              </a:rPr>
              <a:t>Vastine</a:t>
            </a:r>
            <a:r>
              <a:rPr lang="en-US" sz="6000" dirty="0" smtClean="0">
                <a:solidFill>
                  <a:srgbClr val="C00000"/>
                </a:solidFill>
              </a:rPr>
              <a:t> </a:t>
            </a:r>
            <a:r>
              <a:rPr lang="en-US" sz="6000" dirty="0" smtClean="0"/>
              <a:t>(Dickinson College, ALLARM)</a:t>
            </a:r>
          </a:p>
          <a:p>
            <a:r>
              <a:rPr lang="en-US" sz="6000" spc="0" dirty="0" smtClean="0">
                <a:solidFill>
                  <a:srgbClr val="C00000"/>
                </a:solidFill>
              </a:rPr>
              <a:t>Jorge Abad, </a:t>
            </a:r>
            <a:r>
              <a:rPr lang="en-US" sz="6000" spc="0" dirty="0" err="1" smtClean="0">
                <a:solidFill>
                  <a:srgbClr val="C00000"/>
                </a:solidFill>
              </a:rPr>
              <a:t>Radisav</a:t>
            </a:r>
            <a:r>
              <a:rPr lang="en-US" sz="6000" spc="0" dirty="0" smtClean="0">
                <a:solidFill>
                  <a:srgbClr val="C00000"/>
                </a:solidFill>
              </a:rPr>
              <a:t> </a:t>
            </a:r>
            <a:r>
              <a:rPr lang="en-US" sz="6000" spc="0" dirty="0" err="1" smtClean="0">
                <a:solidFill>
                  <a:srgbClr val="C00000"/>
                </a:solidFill>
              </a:rPr>
              <a:t>Vidic</a:t>
            </a:r>
            <a:r>
              <a:rPr lang="en-US" sz="6000" spc="0" dirty="0" smtClean="0">
                <a:solidFill>
                  <a:srgbClr val="C00000"/>
                </a:solidFill>
              </a:rPr>
              <a:t>, Cesar Simon, </a:t>
            </a:r>
            <a:r>
              <a:rPr lang="en-US" sz="6000" spc="0" dirty="0" err="1" smtClean="0">
                <a:solidFill>
                  <a:srgbClr val="C00000"/>
                </a:solidFill>
              </a:rPr>
              <a:t>Sina</a:t>
            </a:r>
            <a:r>
              <a:rPr lang="en-US" sz="6000" spc="0" dirty="0" smtClean="0">
                <a:solidFill>
                  <a:srgbClr val="C00000"/>
                </a:solidFill>
              </a:rPr>
              <a:t> Armand </a:t>
            </a:r>
            <a:r>
              <a:rPr lang="en-US" sz="6000" spc="0" dirty="0" smtClean="0"/>
              <a:t>(Pitt University)</a:t>
            </a:r>
          </a:p>
          <a:p>
            <a:r>
              <a:rPr lang="en-US" sz="6000" dirty="0" smtClean="0"/>
              <a:t>Rick Hooper, </a:t>
            </a:r>
            <a:r>
              <a:rPr lang="en-US" sz="6000" dirty="0" smtClean="0">
                <a:solidFill>
                  <a:srgbClr val="C00000"/>
                </a:solidFill>
              </a:rPr>
              <a:t>Jon </a:t>
            </a:r>
            <a:r>
              <a:rPr lang="en-US" sz="6000" dirty="0" err="1" smtClean="0">
                <a:solidFill>
                  <a:srgbClr val="C00000"/>
                </a:solidFill>
              </a:rPr>
              <a:t>Pollak</a:t>
            </a:r>
            <a:r>
              <a:rPr lang="en-US" sz="6000" dirty="0" smtClean="0">
                <a:solidFill>
                  <a:srgbClr val="C00000"/>
                </a:solidFill>
              </a:rPr>
              <a:t> </a:t>
            </a:r>
            <a:r>
              <a:rPr lang="en-US" sz="6000" dirty="0" smtClean="0"/>
              <a:t>(CUAHSI)</a:t>
            </a:r>
            <a:endParaRPr lang="en-US" sz="6000" spc="0" dirty="0" smtClean="0"/>
          </a:p>
          <a:p>
            <a:endParaRPr lang="en-US" sz="6000" dirty="0" smtClean="0"/>
          </a:p>
          <a:p>
            <a:r>
              <a:rPr lang="en-US" sz="6000" spc="0" dirty="0" smtClean="0"/>
              <a:t>May 20 2013</a:t>
            </a:r>
          </a:p>
          <a:p>
            <a:endParaRPr lang="en-US" dirty="0" smtClean="0"/>
          </a:p>
          <a:p>
            <a:endParaRPr lang="en-US" spc="0" dirty="0" smtClean="0"/>
          </a:p>
          <a:p>
            <a:endParaRPr lang="en-US" spc="0" dirty="0"/>
          </a:p>
        </p:txBody>
      </p:sp>
      <p:sp>
        <p:nvSpPr>
          <p:cNvPr id="2" name="Title 1"/>
          <p:cNvSpPr>
            <a:spLocks noGrp="1"/>
          </p:cNvSpPr>
          <p:nvPr>
            <p:ph type="title"/>
          </p:nvPr>
        </p:nvSpPr>
        <p:spPr/>
        <p:txBody>
          <a:bodyPr>
            <a:normAutofit/>
          </a:bodyPr>
          <a:lstStyle/>
          <a:p>
            <a:r>
              <a:rPr lang="en-US" sz="4000" dirty="0" smtClean="0"/>
              <a:t>The Shale Network Workshop</a:t>
            </a:r>
            <a:endParaRPr lang="en-US" sz="4000" dirty="0"/>
          </a:p>
        </p:txBody>
      </p:sp>
      <p:sp>
        <p:nvSpPr>
          <p:cNvPr id="4" name="TextBox 3"/>
          <p:cNvSpPr txBox="1"/>
          <p:nvPr/>
        </p:nvSpPr>
        <p:spPr>
          <a:xfrm>
            <a:off x="1557337" y="6192253"/>
            <a:ext cx="5843587" cy="369332"/>
          </a:xfrm>
          <a:prstGeom prst="rect">
            <a:avLst/>
          </a:prstGeom>
          <a:noFill/>
        </p:spPr>
        <p:txBody>
          <a:bodyPr wrap="square" rtlCol="0">
            <a:spAutoFit/>
          </a:bodyPr>
          <a:lstStyle/>
          <a:p>
            <a:r>
              <a:rPr lang="en-US" dirty="0" smtClean="0"/>
              <a:t>Many thanks to Debbie Lambert and Tracy Bernier as well</a:t>
            </a:r>
            <a:endParaRPr lang="en-US" dirty="0"/>
          </a:p>
        </p:txBody>
      </p:sp>
    </p:spTree>
    <p:extLst>
      <p:ext uri="{BB962C8B-B14F-4D97-AF65-F5344CB8AC3E}">
        <p14:creationId xmlns:p14="http://schemas.microsoft.com/office/powerpoint/2010/main" val="32143654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Welcome</a:t>
            </a:r>
            <a:endParaRPr lang="en-US" dirty="0">
              <a:solidFill>
                <a:srgbClr val="C00000"/>
              </a:solidFill>
            </a:endParaRPr>
          </a:p>
        </p:txBody>
      </p:sp>
      <p:pic>
        <p:nvPicPr>
          <p:cNvPr id="1028" name="Picture 4" descr="https://encrypted-tbn2.google.com/images?q=tbn:ANd9GcRqsnfbIvKwaOMWL5yfZFFRQ5zqDIRo-TRFsEG03svcOvQjYSt1xQ"/>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35410" y="1236518"/>
            <a:ext cx="172402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0.google.com/images?q=tbn:ANd9GcS-s4Gm9fcHjV3t0z1NbP5Kc7QZIOSn3GavwCMzFO-bwldq55C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0392" y="1198418"/>
            <a:ext cx="3617843"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0.google.com/images?q=tbn:ANd9GcQeOqgUkoOgRqkml0LvlXXff5gAp36PVvS4mP04HAFGA7vkw68Z"/>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25410" y="3338944"/>
            <a:ext cx="3324225" cy="13716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oogle.com/images?q=tbn:ANd9GcTbC9N66H3W4ukgOiiMoHkVvDurZBSo6GBtDjqFO_0tB6Af6vLIJQ"/>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683035" y="3186543"/>
            <a:ext cx="1676400" cy="167640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2667048" y="5340584"/>
            <a:ext cx="4131278" cy="1234715"/>
            <a:chOff x="2667048" y="5340584"/>
            <a:chExt cx="4131278" cy="1234715"/>
          </a:xfrm>
        </p:grpSpPr>
        <p:pic>
          <p:nvPicPr>
            <p:cNvPr id="2050" name="Picture 2" descr="https://encrypted-tbn3.google.com/images?q=tbn:ANd9GcS1QiZQwBw3mfC_QDSZMaDChMWjRi7irGiFiU5a-4hHB5teDVvJCQ"/>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648399" y="5340584"/>
              <a:ext cx="1149927" cy="12347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667048" y="5340584"/>
              <a:ext cx="2907784" cy="923330"/>
            </a:xfrm>
            <a:prstGeom prst="rect">
              <a:avLst/>
            </a:prstGeom>
            <a:noFill/>
          </p:spPr>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And you</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gr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59435" y="4457700"/>
            <a:ext cx="1600200" cy="1600200"/>
          </a:xfrm>
          <a:prstGeom prst="rect">
            <a:avLst/>
          </a:prstGeom>
        </p:spPr>
      </p:pic>
    </p:spTree>
    <p:extLst>
      <p:ext uri="{BB962C8B-B14F-4D97-AF65-F5344CB8AC3E}">
        <p14:creationId xmlns:p14="http://schemas.microsoft.com/office/powerpoint/2010/main" val="205144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en-US" dirty="0" smtClean="0"/>
              <a:t>Closing Remarks</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Our Idea of the Shale Network</a:t>
            </a:r>
            <a:endParaRPr lang="en-US" dirty="0">
              <a:solidFill>
                <a:srgbClr val="C00000"/>
              </a:solidFill>
            </a:endParaRPr>
          </a:p>
        </p:txBody>
      </p:sp>
      <p:sp>
        <p:nvSpPr>
          <p:cNvPr id="3" name="Content Placeholder 2"/>
          <p:cNvSpPr>
            <a:spLocks noGrp="1"/>
          </p:cNvSpPr>
          <p:nvPr>
            <p:ph sz="quarter" idx="1"/>
          </p:nvPr>
        </p:nvSpPr>
        <p:spPr/>
        <p:txBody>
          <a:bodyPr>
            <a:normAutofit fontScale="92500" lnSpcReduction="10000"/>
          </a:bodyPr>
          <a:lstStyle/>
          <a:p>
            <a:r>
              <a:rPr lang="en-US" u="sng" dirty="0" smtClean="0"/>
              <a:t>A network of data</a:t>
            </a:r>
            <a:r>
              <a:rPr lang="en-US" dirty="0" smtClean="0"/>
              <a:t> (we welcome all appropriate data …you can access the data with </a:t>
            </a:r>
            <a:r>
              <a:rPr lang="en-US" dirty="0" err="1" smtClean="0"/>
              <a:t>HydroDesktop</a:t>
            </a:r>
            <a:r>
              <a:rPr lang="en-US" dirty="0" smtClean="0"/>
              <a:t>)</a:t>
            </a:r>
          </a:p>
          <a:p>
            <a:r>
              <a:rPr lang="en-US" u="sng" dirty="0" smtClean="0"/>
              <a:t>A network of sites</a:t>
            </a:r>
            <a:r>
              <a:rPr lang="en-US" dirty="0" smtClean="0"/>
              <a:t> (sites where water quality or quantity data have been measured, see map at ShaleNetwork.org)</a:t>
            </a:r>
          </a:p>
          <a:p>
            <a:r>
              <a:rPr lang="en-US" u="sng" dirty="0" smtClean="0"/>
              <a:t>A network of developing knowledge</a:t>
            </a:r>
            <a:r>
              <a:rPr lang="en-US" dirty="0" smtClean="0"/>
              <a:t> (online information will enable understanding)</a:t>
            </a:r>
          </a:p>
          <a:p>
            <a:r>
              <a:rPr lang="en-US" u="sng" dirty="0" smtClean="0"/>
              <a:t>A network of people</a:t>
            </a:r>
            <a:r>
              <a:rPr lang="en-US" dirty="0" smtClean="0"/>
              <a:t> (people willing to share data…Please join us by registering at </a:t>
            </a:r>
            <a:r>
              <a:rPr lang="en-US" dirty="0" smtClean="0">
                <a:hlinkClick r:id="rId2"/>
              </a:rPr>
              <a:t>http://www.shalenetwork.org/user/register</a:t>
            </a:r>
            <a:r>
              <a:rPr lang="en-US" dirty="0" smtClean="0"/>
              <a:t>. We have an online forum and we welcome input)</a:t>
            </a:r>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smtClean="0">
                <a:solidFill>
                  <a:schemeClr val="accent6"/>
                </a:solidFill>
              </a:rPr>
              <a:t>I don’t want to put data into </a:t>
            </a:r>
            <a:r>
              <a:rPr lang="en-US" sz="3600" dirty="0" err="1" smtClean="0">
                <a:solidFill>
                  <a:schemeClr val="accent6"/>
                </a:solidFill>
              </a:rPr>
              <a:t>ShaleNetwork</a:t>
            </a:r>
            <a:r>
              <a:rPr lang="en-US" sz="3600" dirty="0" smtClean="0">
                <a:solidFill>
                  <a:schemeClr val="accent6"/>
                </a:solidFill>
              </a:rPr>
              <a:t> database .. how can I still share data?</a:t>
            </a:r>
            <a:endParaRPr lang="en-US" sz="3600" dirty="0">
              <a:solidFill>
                <a:schemeClr val="accent6"/>
              </a:solidFill>
            </a:endParaRPr>
          </a:p>
        </p:txBody>
      </p:sp>
      <p:sp>
        <p:nvSpPr>
          <p:cNvPr id="4" name="Content Placeholder 3"/>
          <p:cNvSpPr>
            <a:spLocks noGrp="1"/>
          </p:cNvSpPr>
          <p:nvPr>
            <p:ph sz="quarter" idx="1"/>
          </p:nvPr>
        </p:nvSpPr>
        <p:spPr/>
        <p:txBody>
          <a:bodyPr>
            <a:normAutofit lnSpcReduction="10000"/>
          </a:bodyPr>
          <a:lstStyle/>
          <a:p>
            <a:r>
              <a:rPr lang="en-US" dirty="0" smtClean="0"/>
              <a:t>Talk to Jon </a:t>
            </a:r>
            <a:r>
              <a:rPr lang="en-US" dirty="0" err="1" smtClean="0"/>
              <a:t>Pollak</a:t>
            </a:r>
            <a:r>
              <a:rPr lang="en-US" dirty="0" smtClean="0"/>
              <a:t> or Cesar Simon or Jorge Abad about setting up your own </a:t>
            </a:r>
            <a:r>
              <a:rPr lang="en-US" dirty="0" err="1" smtClean="0"/>
              <a:t>HydroServer</a:t>
            </a:r>
            <a:endParaRPr lang="en-US" dirty="0" smtClean="0"/>
          </a:p>
          <a:p>
            <a:r>
              <a:rPr lang="en-US" dirty="0" smtClean="0"/>
              <a:t>Talk to us and we will coordinate with you to make choices about uploading your data so that it will be most useful</a:t>
            </a:r>
          </a:p>
          <a:p>
            <a:r>
              <a:rPr lang="en-US" dirty="0" smtClean="0"/>
              <a:t>We are more interested in helping put data online than we are in insisting that it go into the </a:t>
            </a:r>
            <a:r>
              <a:rPr lang="en-US" dirty="0" err="1" smtClean="0"/>
              <a:t>ShaleNetwork</a:t>
            </a:r>
            <a:r>
              <a:rPr lang="en-US" dirty="0" smtClean="0"/>
              <a:t> database: we want to help. (For example, we have interacted to help Wilkes </a:t>
            </a:r>
            <a:r>
              <a:rPr lang="en-US" dirty="0" err="1" smtClean="0"/>
              <a:t>Univ</a:t>
            </a:r>
            <a:r>
              <a:rPr lang="en-US" dirty="0" smtClean="0"/>
              <a:t> create their own database.)</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C00000"/>
                </a:solidFill>
              </a:rPr>
              <a:t>Thank you! </a:t>
            </a:r>
            <a:endParaRPr lang="en-US" dirty="0">
              <a:solidFill>
                <a:srgbClr val="C00000"/>
              </a:solidFill>
            </a:endParaRPr>
          </a:p>
        </p:txBody>
      </p:sp>
      <p:sp>
        <p:nvSpPr>
          <p:cNvPr id="3" name="Content Placeholder 2"/>
          <p:cNvSpPr>
            <a:spLocks noGrp="1"/>
          </p:cNvSpPr>
          <p:nvPr>
            <p:ph sz="quarter" idx="1"/>
          </p:nvPr>
        </p:nvSpPr>
        <p:spPr/>
        <p:txBody>
          <a:bodyPr>
            <a:normAutofit/>
          </a:bodyPr>
          <a:lstStyle/>
          <a:p>
            <a:r>
              <a:rPr lang="en-US" dirty="0" smtClean="0"/>
              <a:t>The </a:t>
            </a:r>
            <a:r>
              <a:rPr lang="en-US" dirty="0" err="1" smtClean="0"/>
              <a:t>ShaleNetwork</a:t>
            </a:r>
            <a:r>
              <a:rPr lang="en-US" dirty="0" smtClean="0"/>
              <a:t> team includes Penn State (Sue Brantley, Maggie Peacock, Kathy </a:t>
            </a:r>
            <a:r>
              <a:rPr lang="en-US" dirty="0" err="1" smtClean="0"/>
              <a:t>Brasier</a:t>
            </a:r>
            <a:r>
              <a:rPr lang="en-US" dirty="0" smtClean="0"/>
              <a:t>, Dave </a:t>
            </a:r>
            <a:r>
              <a:rPr lang="en-US" dirty="0" err="1" smtClean="0"/>
              <a:t>Yoxtheimer</a:t>
            </a:r>
            <a:r>
              <a:rPr lang="en-US" dirty="0" smtClean="0"/>
              <a:t>, Greg O’Toole, Paul Grieve, X. </a:t>
            </a:r>
            <a:r>
              <a:rPr lang="en-US" dirty="0" err="1" smtClean="0"/>
              <a:t>Niu</a:t>
            </a:r>
            <a:r>
              <a:rPr lang="en-US" dirty="0" smtClean="0"/>
              <a:t>), Dickinson College (</a:t>
            </a:r>
            <a:r>
              <a:rPr lang="en-US" dirty="0" err="1" smtClean="0"/>
              <a:t>Candie</a:t>
            </a:r>
            <a:r>
              <a:rPr lang="en-US" dirty="0" smtClean="0"/>
              <a:t> </a:t>
            </a:r>
            <a:r>
              <a:rPr lang="en-US" dirty="0" err="1" smtClean="0"/>
              <a:t>Wilderman</a:t>
            </a:r>
            <a:r>
              <a:rPr lang="en-US" dirty="0" smtClean="0"/>
              <a:t>, Julie </a:t>
            </a:r>
            <a:r>
              <a:rPr lang="en-US" dirty="0" err="1" smtClean="0"/>
              <a:t>Vastine</a:t>
            </a:r>
            <a:r>
              <a:rPr lang="en-US" dirty="0" smtClean="0"/>
              <a:t>), Pitt University (Jorge Abad, </a:t>
            </a:r>
            <a:r>
              <a:rPr lang="en-US" dirty="0" err="1" smtClean="0"/>
              <a:t>Radisav</a:t>
            </a:r>
            <a:r>
              <a:rPr lang="en-US" dirty="0" smtClean="0"/>
              <a:t> </a:t>
            </a:r>
            <a:r>
              <a:rPr lang="en-US" dirty="0" err="1" smtClean="0"/>
              <a:t>Vidic</a:t>
            </a:r>
            <a:r>
              <a:rPr lang="en-US" dirty="0" smtClean="0"/>
              <a:t>, Cesar Simon, </a:t>
            </a:r>
            <a:r>
              <a:rPr lang="en-US" dirty="0" err="1" smtClean="0"/>
              <a:t>Sina</a:t>
            </a:r>
            <a:r>
              <a:rPr lang="en-US" dirty="0" smtClean="0"/>
              <a:t> </a:t>
            </a:r>
            <a:r>
              <a:rPr lang="en-US" dirty="0" err="1" smtClean="0"/>
              <a:t>Arjmand</a:t>
            </a:r>
            <a:r>
              <a:rPr lang="en-US" dirty="0" smtClean="0"/>
              <a:t>), CUAHSI (Rick Hooper, Jon </a:t>
            </a:r>
            <a:r>
              <a:rPr lang="en-US" dirty="0" err="1" smtClean="0"/>
              <a:t>Pollak</a:t>
            </a:r>
            <a:r>
              <a:rPr lang="en-US" dirty="0" smtClean="0"/>
              <a:t>)</a:t>
            </a:r>
          </a:p>
          <a:p>
            <a:r>
              <a:rPr lang="en-US" dirty="0" smtClean="0"/>
              <a:t>We especially thank our staff, Debbie Lambert and Tracy Bernier for all the hard organizational work!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271" y="114300"/>
            <a:ext cx="8553777" cy="1104900"/>
          </a:xfrm>
        </p:spPr>
        <p:txBody>
          <a:bodyPr>
            <a:normAutofit/>
          </a:bodyPr>
          <a:lstStyle/>
          <a:p>
            <a:pPr algn="ctr"/>
            <a:r>
              <a:rPr lang="en-US" sz="3200" dirty="0" smtClean="0">
                <a:solidFill>
                  <a:srgbClr val="C00000"/>
                </a:solidFill>
              </a:rPr>
              <a:t>Please register to become a member of the </a:t>
            </a:r>
            <a:r>
              <a:rPr lang="en-US" sz="3200" dirty="0" err="1" smtClean="0">
                <a:solidFill>
                  <a:srgbClr val="C00000"/>
                </a:solidFill>
              </a:rPr>
              <a:t>ShaleNetwork</a:t>
            </a:r>
            <a:r>
              <a:rPr lang="en-US" sz="3200" dirty="0" smtClean="0">
                <a:solidFill>
                  <a:srgbClr val="C00000"/>
                </a:solidFill>
              </a:rPr>
              <a:t> and please share data</a:t>
            </a:r>
            <a:endParaRPr lang="en-US" sz="3200" dirty="0">
              <a:solidFill>
                <a:srgbClr val="C0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The Shale Network is open to people who monitor water quality, who research water issues, who facilitate water monitoring in areas of shale gas development, or who are members of organizations engaged in these activities. All members must be willing to share water quality or quantity data with the Network. To join, register at </a:t>
            </a:r>
            <a:r>
              <a:rPr lang="en-US" dirty="0" smtClean="0">
                <a:hlinkClick r:id="rId2"/>
              </a:rPr>
              <a:t>http://www.shalenetwork.org/user/register</a:t>
            </a:r>
            <a:endParaRPr lang="en-US" dirty="0" smtClean="0"/>
          </a:p>
          <a:p>
            <a:r>
              <a:rPr lang="en-US" dirty="0" smtClean="0"/>
              <a:t>Once you register, you can share data with us directly online and we will upload it</a:t>
            </a:r>
          </a:p>
          <a:p>
            <a:r>
              <a:rPr lang="en-US" dirty="0" smtClean="0"/>
              <a:t>(If you do not want to be an official member, we will still accept data in any appropriate form)</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C00000"/>
                </a:solidFill>
              </a:rPr>
              <a:t>Many other participants have contributed ideas, help, time, and data</a:t>
            </a:r>
            <a:endParaRPr lang="en-US" dirty="0">
              <a:solidFill>
                <a:srgbClr val="C00000"/>
              </a:solidFill>
            </a:endParaRPr>
          </a:p>
        </p:txBody>
      </p:sp>
      <p:pic>
        <p:nvPicPr>
          <p:cNvPr id="10242" name="Picture 2" descr="High school students learn HydroDesktop at Penn State"/>
          <p:cNvPicPr>
            <a:picLocks noChangeAspect="1" noChangeArrowheads="1"/>
          </p:cNvPicPr>
          <p:nvPr/>
        </p:nvPicPr>
        <p:blipFill>
          <a:blip r:embed="rId2" cstate="print"/>
          <a:srcRect/>
          <a:stretch>
            <a:fillRect/>
          </a:stretch>
        </p:blipFill>
        <p:spPr bwMode="auto">
          <a:xfrm>
            <a:off x="1752600" y="4610099"/>
            <a:ext cx="2809875" cy="2095501"/>
          </a:xfrm>
          <a:prstGeom prst="rect">
            <a:avLst/>
          </a:prstGeom>
          <a:noFill/>
        </p:spPr>
      </p:pic>
      <p:sp>
        <p:nvSpPr>
          <p:cNvPr id="4" name="TextBox 3"/>
          <p:cNvSpPr txBox="1"/>
          <p:nvPr/>
        </p:nvSpPr>
        <p:spPr>
          <a:xfrm>
            <a:off x="4953000" y="4722674"/>
            <a:ext cx="3352800" cy="1754326"/>
          </a:xfrm>
          <a:prstGeom prst="rect">
            <a:avLst/>
          </a:prstGeom>
          <a:noFill/>
        </p:spPr>
        <p:txBody>
          <a:bodyPr wrap="square" rtlCol="0">
            <a:spAutoFit/>
          </a:bodyPr>
          <a:lstStyle/>
          <a:p>
            <a:r>
              <a:rPr lang="en-US" dirty="0" smtClean="0">
                <a:solidFill>
                  <a:srgbClr val="C00000"/>
                </a:solidFill>
              </a:rPr>
              <a:t>Teen Shale Network</a:t>
            </a:r>
            <a:r>
              <a:rPr lang="en-US" dirty="0" smtClean="0"/>
              <a:t> includes high school students from State College High School  PA (Teacher Nell Herrmann) and Mountain Ridge High School WV (Teacher Tom </a:t>
            </a:r>
            <a:r>
              <a:rPr lang="en-US" dirty="0" err="1" smtClean="0"/>
              <a:t>Kozikowski</a:t>
            </a:r>
            <a:r>
              <a:rPr lang="en-US" dirty="0" smtClean="0"/>
              <a:t>)</a:t>
            </a:r>
            <a:endParaRPr lang="en-US" dirty="0"/>
          </a:p>
        </p:txBody>
      </p:sp>
      <p:pic>
        <p:nvPicPr>
          <p:cNvPr id="10244" name="Picture 4" descr="2012 Shale Network Workshop attendees"/>
          <p:cNvPicPr>
            <a:picLocks noChangeAspect="1" noChangeArrowheads="1"/>
          </p:cNvPicPr>
          <p:nvPr/>
        </p:nvPicPr>
        <p:blipFill>
          <a:blip r:embed="rId3" cstate="print"/>
          <a:srcRect/>
          <a:stretch>
            <a:fillRect/>
          </a:stretch>
        </p:blipFill>
        <p:spPr bwMode="auto">
          <a:xfrm>
            <a:off x="334224" y="1676400"/>
            <a:ext cx="8428776" cy="2133600"/>
          </a:xfrm>
          <a:prstGeom prst="rect">
            <a:avLst/>
          </a:prstGeom>
          <a:noFill/>
        </p:spPr>
      </p:pic>
      <p:sp>
        <p:nvSpPr>
          <p:cNvPr id="6" name="TextBox 5"/>
          <p:cNvSpPr txBox="1"/>
          <p:nvPr/>
        </p:nvSpPr>
        <p:spPr>
          <a:xfrm>
            <a:off x="1143000" y="3886200"/>
            <a:ext cx="7086600" cy="646331"/>
          </a:xfrm>
          <a:prstGeom prst="rect">
            <a:avLst/>
          </a:prstGeom>
          <a:noFill/>
        </p:spPr>
        <p:txBody>
          <a:bodyPr wrap="square" rtlCol="0">
            <a:spAutoFit/>
          </a:bodyPr>
          <a:lstStyle/>
          <a:p>
            <a:r>
              <a:rPr lang="en-US" dirty="0" smtClean="0"/>
              <a:t>Photo from the </a:t>
            </a:r>
            <a:r>
              <a:rPr lang="en-US" dirty="0" smtClean="0">
                <a:solidFill>
                  <a:srgbClr val="C00000"/>
                </a:solidFill>
              </a:rPr>
              <a:t>annual Shale Network workshop </a:t>
            </a:r>
            <a:r>
              <a:rPr lang="en-US" dirty="0" smtClean="0"/>
              <a:t>April 2012 (shalenetwork.org). Next workshop: May 19-20, 2013 </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rPr>
              <a:t>Goals of the Workshop</a:t>
            </a:r>
            <a:endParaRPr lang="en-US" dirty="0">
              <a:solidFill>
                <a:srgbClr val="C00000"/>
              </a:solidFill>
            </a:endParaRPr>
          </a:p>
        </p:txBody>
      </p:sp>
      <p:sp>
        <p:nvSpPr>
          <p:cNvPr id="3" name="Content Placeholder 2"/>
          <p:cNvSpPr>
            <a:spLocks noGrp="1"/>
          </p:cNvSpPr>
          <p:nvPr>
            <p:ph sz="quarter" idx="1"/>
          </p:nvPr>
        </p:nvSpPr>
        <p:spPr/>
        <p:txBody>
          <a:bodyPr/>
          <a:lstStyle/>
          <a:p>
            <a:r>
              <a:rPr lang="en-US" dirty="0" smtClean="0"/>
              <a:t>To explain to you what we are doing</a:t>
            </a:r>
          </a:p>
          <a:p>
            <a:r>
              <a:rPr lang="en-US" dirty="0" smtClean="0"/>
              <a:t>To learn from you what you are doing</a:t>
            </a:r>
          </a:p>
          <a:p>
            <a:r>
              <a:rPr lang="en-US" dirty="0" smtClean="0"/>
              <a:t>To learn </a:t>
            </a:r>
            <a:r>
              <a:rPr lang="en-US" i="1" dirty="0" smtClean="0"/>
              <a:t>together </a:t>
            </a:r>
            <a:r>
              <a:rPr lang="en-US" dirty="0" smtClean="0"/>
              <a:t>how to make our efforts more meaningful and important for people to understand potential impacts of hydraulic fracturing on water quality and quantity in regions of shale gas </a:t>
            </a:r>
            <a:r>
              <a:rPr lang="en-US" dirty="0" err="1" smtClean="0"/>
              <a:t>develoment</a:t>
            </a:r>
            <a:r>
              <a:rPr lang="en-US" dirty="0" smtClean="0"/>
              <a:t> in the northeast</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Dave Yox\AppData\Local\Microsoft\Windows\Temporary Internet Files\Content.Outlook\AKBT1WUE\well_animation-total (5).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746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2560"/>
            <a:ext cx="8229600" cy="1143000"/>
          </a:xfrm>
        </p:spPr>
        <p:txBody>
          <a:bodyPr>
            <a:normAutofit fontScale="90000"/>
          </a:bodyPr>
          <a:lstStyle/>
          <a:p>
            <a:r>
              <a:rPr lang="en-US" sz="3600" dirty="0" smtClean="0">
                <a:solidFill>
                  <a:srgbClr val="C00000"/>
                </a:solidFill>
              </a:rPr>
              <a:t>Incidents that have happened have created public push-back</a:t>
            </a:r>
            <a:endParaRPr lang="en-US" sz="3600" dirty="0">
              <a:solidFill>
                <a:srgbClr val="C00000"/>
              </a:solidFill>
            </a:endParaRPr>
          </a:p>
        </p:txBody>
      </p:sp>
      <p:pic>
        <p:nvPicPr>
          <p:cNvPr id="97282" name="Picture 2" descr="https://encrypted-tbn2.google.com/images?q=tbn:ANd9GcQrIvNxxnNX_jjYdC-8fIIZnqWdMtmtpzLqQtkgZoHdAJfzbgduLQ"/>
          <p:cNvPicPr>
            <a:picLocks noChangeAspect="1" noChangeArrowheads="1"/>
          </p:cNvPicPr>
          <p:nvPr/>
        </p:nvPicPr>
        <p:blipFill>
          <a:blip r:embed="rId3" cstate="print"/>
          <a:srcRect/>
          <a:stretch>
            <a:fillRect/>
          </a:stretch>
        </p:blipFill>
        <p:spPr bwMode="auto">
          <a:xfrm>
            <a:off x="190500" y="3162300"/>
            <a:ext cx="2781300" cy="1638300"/>
          </a:xfrm>
          <a:prstGeom prst="rect">
            <a:avLst/>
          </a:prstGeom>
          <a:noFill/>
        </p:spPr>
      </p:pic>
      <p:pic>
        <p:nvPicPr>
          <p:cNvPr id="97284" name="Picture 4" descr="https://encrypted-tbn0.google.com/images?q=tbn:ANd9GcQt7U-9Mr2fQO_jlw87FCfTc9TJ18Y3wg_2ZZAqQ9sRBsRGBBjXDw"/>
          <p:cNvPicPr>
            <a:picLocks noChangeAspect="1" noChangeArrowheads="1"/>
          </p:cNvPicPr>
          <p:nvPr/>
        </p:nvPicPr>
        <p:blipFill>
          <a:blip r:embed="rId4" cstate="print"/>
          <a:srcRect/>
          <a:stretch>
            <a:fillRect/>
          </a:stretch>
        </p:blipFill>
        <p:spPr bwMode="auto">
          <a:xfrm>
            <a:off x="4572000" y="3048000"/>
            <a:ext cx="2657475" cy="1724025"/>
          </a:xfrm>
          <a:prstGeom prst="rect">
            <a:avLst/>
          </a:prstGeom>
          <a:noFill/>
        </p:spPr>
      </p:pic>
      <p:pic>
        <p:nvPicPr>
          <p:cNvPr id="97286" name="Picture 6" descr="https://encrypted-tbn0.google.com/images?q=tbn:ANd9GcQU6BlLfVPJZBLZc-ZuOIl5wna3Xo7HeE6gKMi3Vyzzt7Dl8aex"/>
          <p:cNvPicPr>
            <a:picLocks noChangeAspect="1" noChangeArrowheads="1"/>
          </p:cNvPicPr>
          <p:nvPr/>
        </p:nvPicPr>
        <p:blipFill>
          <a:blip r:embed="rId5" cstate="print"/>
          <a:srcRect/>
          <a:stretch>
            <a:fillRect/>
          </a:stretch>
        </p:blipFill>
        <p:spPr bwMode="auto">
          <a:xfrm>
            <a:off x="2200275" y="4714875"/>
            <a:ext cx="2143125" cy="2143125"/>
          </a:xfrm>
          <a:prstGeom prst="rect">
            <a:avLst/>
          </a:prstGeom>
          <a:noFill/>
        </p:spPr>
      </p:pic>
      <p:pic>
        <p:nvPicPr>
          <p:cNvPr id="97288" name="Picture 8" descr="https://encrypted-tbn3.google.com/images?q=tbn:ANd9GcSyIOO9aGKUe2xSJ2X64UTuSe-CzVAe-oMZL0ELjIIupykKv9ecPw"/>
          <p:cNvPicPr>
            <a:picLocks noChangeAspect="1" noChangeArrowheads="1"/>
          </p:cNvPicPr>
          <p:nvPr/>
        </p:nvPicPr>
        <p:blipFill>
          <a:blip r:embed="rId6" cstate="print"/>
          <a:srcRect/>
          <a:stretch>
            <a:fillRect/>
          </a:stretch>
        </p:blipFill>
        <p:spPr bwMode="auto">
          <a:xfrm>
            <a:off x="5762625" y="4886324"/>
            <a:ext cx="2619375" cy="174307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fontScale="70000" lnSpcReduction="20000"/>
          </a:bodyPr>
          <a:lstStyle/>
          <a:p>
            <a:endParaRPr lang="en-US" i="1" dirty="0" smtClean="0"/>
          </a:p>
          <a:p>
            <a:r>
              <a:rPr lang="en-US" i="1" dirty="0" smtClean="0">
                <a:solidFill>
                  <a:schemeClr val="tx1"/>
                </a:solidFill>
              </a:rPr>
              <a:t>An online, shared compilation of water quality and quantity data collected by citizen scientists, government agencies, industry, and university personnel in areas of shale gas production will pull people together and provide the understanding needed to make good decisions.</a:t>
            </a:r>
          </a:p>
          <a:p>
            <a:endParaRPr lang="en-US" i="1" dirty="0" smtClean="0"/>
          </a:p>
          <a:p>
            <a:endParaRPr lang="en-US" dirty="0"/>
          </a:p>
        </p:txBody>
      </p:sp>
      <p:sp>
        <p:nvSpPr>
          <p:cNvPr id="3" name="Title 2"/>
          <p:cNvSpPr>
            <a:spLocks noGrp="1"/>
          </p:cNvSpPr>
          <p:nvPr>
            <p:ph type="title"/>
          </p:nvPr>
        </p:nvSpPr>
        <p:spPr/>
        <p:txBody>
          <a:bodyPr/>
          <a:lstStyle/>
          <a:p>
            <a:r>
              <a:rPr lang="en-US" dirty="0" smtClean="0"/>
              <a:t>Our Hypothesis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2000" dirty="0" smtClean="0"/>
              <a:t>We are building the </a:t>
            </a:r>
            <a:r>
              <a:rPr lang="en-US" sz="2000" dirty="0" err="1" smtClean="0"/>
              <a:t>ShaleNetwork</a:t>
            </a:r>
            <a:r>
              <a:rPr lang="en-US" sz="2000" dirty="0" smtClean="0"/>
              <a:t> database as a </a:t>
            </a:r>
            <a:r>
              <a:rPr lang="en-US" sz="2000" dirty="0" err="1" smtClean="0"/>
              <a:t>HydroServer</a:t>
            </a:r>
            <a:r>
              <a:rPr lang="en-US" sz="2000" dirty="0" smtClean="0"/>
              <a:t> in the CUAHSI Hydrological Information System (NSF facility). CUAHSI’s tool, </a:t>
            </a:r>
            <a:r>
              <a:rPr lang="en-US" sz="2000" dirty="0" err="1" smtClean="0"/>
              <a:t>HydroDesktop</a:t>
            </a:r>
            <a:r>
              <a:rPr lang="en-US" sz="2000" dirty="0" smtClean="0"/>
              <a:t>, </a:t>
            </a:r>
            <a:r>
              <a:rPr lang="en-US" sz="2000" dirty="0" smtClean="0">
                <a:solidFill>
                  <a:srgbClr val="C00000"/>
                </a:solidFill>
              </a:rPr>
              <a:t>allows people to find the data along with data such as USGS NWIS and EPA STORET</a:t>
            </a:r>
            <a:r>
              <a:rPr lang="en-US" sz="2000" dirty="0" smtClean="0"/>
              <a:t>. Below: all locations for which Shale Network uploaded data from 10/11 – 12/12</a:t>
            </a:r>
            <a:endParaRPr lang="en-US" sz="2000" dirty="0"/>
          </a:p>
        </p:txBody>
      </p:sp>
      <p:pic>
        <p:nvPicPr>
          <p:cNvPr id="1027" name="Picture 3" descr="C:\Users\sue\AppData\Local\Temp\SN_sites.png"/>
          <p:cNvPicPr>
            <a:picLocks noChangeAspect="1" noChangeArrowheads="1"/>
          </p:cNvPicPr>
          <p:nvPr/>
        </p:nvPicPr>
        <p:blipFill>
          <a:blip r:embed="rId3" cstate="print"/>
          <a:srcRect/>
          <a:stretch>
            <a:fillRect/>
          </a:stretch>
        </p:blipFill>
        <p:spPr bwMode="auto">
          <a:xfrm>
            <a:off x="152400" y="1629833"/>
            <a:ext cx="8915400" cy="5228167"/>
          </a:xfrm>
          <a:prstGeom prst="rect">
            <a:avLst/>
          </a:prstGeom>
          <a:noFill/>
        </p:spPr>
      </p:pic>
      <p:sp>
        <p:nvSpPr>
          <p:cNvPr id="4" name="TextBox 3"/>
          <p:cNvSpPr txBox="1"/>
          <p:nvPr/>
        </p:nvSpPr>
        <p:spPr>
          <a:xfrm>
            <a:off x="0" y="5704582"/>
            <a:ext cx="9144000" cy="1200329"/>
          </a:xfrm>
          <a:prstGeom prst="rect">
            <a:avLst/>
          </a:prstGeom>
          <a:solidFill>
            <a:schemeClr val="bg1"/>
          </a:solidFill>
        </p:spPr>
        <p:txBody>
          <a:bodyPr wrap="square" rtlCol="0">
            <a:spAutoFit/>
          </a:bodyPr>
          <a:lstStyle/>
          <a:p>
            <a:r>
              <a:rPr lang="en-US" sz="2400" b="1" dirty="0" smtClean="0">
                <a:solidFill>
                  <a:srgbClr val="008080"/>
                </a:solidFill>
              </a:rPr>
              <a:t>By putting Shale Network data (shalenetwork.org) into the CUAHSI Hydrologic Information System (cuahsi.org), it can be easily accessed with all the other data that are available, using </a:t>
            </a:r>
            <a:r>
              <a:rPr lang="en-US" sz="2400" b="1" dirty="0" err="1" smtClean="0">
                <a:solidFill>
                  <a:srgbClr val="008080"/>
                </a:solidFill>
              </a:rPr>
              <a:t>HydroDesktop</a:t>
            </a:r>
            <a:r>
              <a:rPr lang="en-US" sz="2400" b="1" dirty="0" smtClean="0">
                <a:solidFill>
                  <a:srgbClr val="008080"/>
                </a:solidFill>
              </a:rPr>
              <a:t>.</a:t>
            </a:r>
            <a:endParaRPr lang="en-US" sz="2400" b="1" dirty="0">
              <a:solidFill>
                <a:srgbClr val="00808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571146" y="3869871"/>
            <a:ext cx="3915264" cy="2936448"/>
          </a:xfrm>
          <a:prstGeom prst="rect">
            <a:avLst/>
          </a:prstGeom>
          <a:noFill/>
          <a:ln w="9525">
            <a:noFill/>
            <a:miter lim="800000"/>
            <a:headEnd/>
            <a:tailEnd/>
          </a:ln>
        </p:spPr>
      </p:pic>
      <p:sp>
        <p:nvSpPr>
          <p:cNvPr id="2" name="Title 1"/>
          <p:cNvSpPr>
            <a:spLocks noGrp="1"/>
          </p:cNvSpPr>
          <p:nvPr>
            <p:ph type="title"/>
          </p:nvPr>
        </p:nvSpPr>
        <p:spPr/>
        <p:txBody>
          <a:bodyPr>
            <a:noAutofit/>
          </a:bodyPr>
          <a:lstStyle/>
          <a:p>
            <a:r>
              <a:rPr lang="en-US" sz="3200" dirty="0" smtClean="0">
                <a:solidFill>
                  <a:srgbClr val="C00000"/>
                </a:solidFill>
              </a:rPr>
              <a:t>What types of measurements are we including in the database? </a:t>
            </a:r>
            <a:br>
              <a:rPr lang="en-US" sz="3200" dirty="0" smtClean="0">
                <a:solidFill>
                  <a:srgbClr val="C00000"/>
                </a:solidFill>
              </a:rPr>
            </a:br>
            <a:endParaRPr lang="en-US" sz="3200" dirty="0">
              <a:solidFill>
                <a:srgbClr val="C00000"/>
              </a:solidFill>
            </a:endParaRPr>
          </a:p>
        </p:txBody>
      </p:sp>
      <p:sp>
        <p:nvSpPr>
          <p:cNvPr id="3" name="Content Placeholder 2"/>
          <p:cNvSpPr>
            <a:spLocks noGrp="1"/>
          </p:cNvSpPr>
          <p:nvPr>
            <p:ph sz="quarter" idx="1"/>
          </p:nvPr>
        </p:nvSpPr>
        <p:spPr>
          <a:xfrm>
            <a:off x="231494" y="1600200"/>
            <a:ext cx="8912506" cy="4495800"/>
          </a:xfrm>
        </p:spPr>
        <p:txBody>
          <a:bodyPr>
            <a:normAutofit/>
          </a:bodyPr>
          <a:lstStyle/>
          <a:p>
            <a:r>
              <a:rPr lang="en-US" dirty="0" smtClean="0"/>
              <a:t>Water quantity: discharge rates or stage height, etc</a:t>
            </a:r>
          </a:p>
          <a:p>
            <a:r>
              <a:rPr lang="en-US" dirty="0" smtClean="0"/>
              <a:t>Sensor data (water quantity, water quality)</a:t>
            </a:r>
          </a:p>
          <a:p>
            <a:r>
              <a:rPr lang="en-US" dirty="0" smtClean="0"/>
              <a:t>Analyses of collected samples: ISCO or grab samples</a:t>
            </a:r>
          </a:p>
          <a:p>
            <a:r>
              <a:rPr lang="en-US" dirty="0" smtClean="0"/>
              <a:t>Samples can be collected on a sporadic or regular basis</a:t>
            </a:r>
          </a:p>
        </p:txBody>
      </p:sp>
      <p:pic>
        <p:nvPicPr>
          <p:cNvPr id="4" name="Picture 8" descr="https://encrypted-tbn1.google.com/images?q=tbn:ANd9GcS2h-8BcYERixLY5QhNXRsnnmBTfRJwYws7sTmEaQH6MFWxb3Y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94513" y="3802286"/>
            <a:ext cx="4016828" cy="30242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verything Good\images\brie bear meadows field trips\bear meadows fall 01 jen 2.jpg"/>
          <p:cNvPicPr>
            <a:picLocks noChangeAspect="1" noChangeArrowheads="1"/>
          </p:cNvPicPr>
          <p:nvPr/>
        </p:nvPicPr>
        <p:blipFill>
          <a:blip r:embed="rId4"/>
          <a:srcRect/>
          <a:stretch>
            <a:fillRect/>
          </a:stretch>
        </p:blipFill>
        <p:spPr bwMode="auto">
          <a:xfrm>
            <a:off x="24718" y="3869870"/>
            <a:ext cx="2213472" cy="2951295"/>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Median">
      <a:maj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ＭＳ Ｐゴシック"/>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Median.thmx</Template>
  <TotalTime>7343</TotalTime>
  <Words>1714</Words>
  <Application>Microsoft Office PowerPoint</Application>
  <PresentationFormat>On-screen Show (4:3)</PresentationFormat>
  <Paragraphs>118</Paragraphs>
  <Slides>25</Slides>
  <Notes>6</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Median</vt:lpstr>
      <vt:lpstr>The Shale Network</vt:lpstr>
      <vt:lpstr>The Shale Network Workshop</vt:lpstr>
      <vt:lpstr>Many other participants have contributed ideas, help, time, and data</vt:lpstr>
      <vt:lpstr>Goals of the Workshop</vt:lpstr>
      <vt:lpstr>PowerPoint Presentation</vt:lpstr>
      <vt:lpstr>Incidents that have happened have created public push-back</vt:lpstr>
      <vt:lpstr>Our Hypothesis</vt:lpstr>
      <vt:lpstr>We are building the ShaleNetwork database as a HydroServer in the CUAHSI Hydrological Information System (NSF facility). CUAHSI’s tool, HydroDesktop, allows people to find the data along with data such as USGS NWIS and EPA STORET. Below: all locations for which Shale Network uploaded data from 10/11 – 12/12</vt:lpstr>
      <vt:lpstr>What types of measurements are we including in the database?  </vt:lpstr>
      <vt:lpstr>Summary: A list of our goals and our progress</vt:lpstr>
      <vt:lpstr>Conclusions from Last Year’s Workshop</vt:lpstr>
      <vt:lpstr>What about data quality?  </vt:lpstr>
      <vt:lpstr>Our home page www.shalenetwork.org will always show the current datasets we have uploaded..screen shot from 2012</vt:lpstr>
      <vt:lpstr>All Shale Network sites, May 2013</vt:lpstr>
      <vt:lpstr>Marcellus flowback waters have a signature that you can see in the database</vt:lpstr>
      <vt:lpstr>Bromide: all northeastern area</vt:lpstr>
      <vt:lpstr>Barium: all northeastern area</vt:lpstr>
      <vt:lpstr>Strontium: all northeastern area</vt:lpstr>
      <vt:lpstr>Today’s Agenda</vt:lpstr>
      <vt:lpstr>Welcome</vt:lpstr>
      <vt:lpstr>Closing Remarks</vt:lpstr>
      <vt:lpstr>Our Idea of the Shale Network</vt:lpstr>
      <vt:lpstr>I don’t want to put data into ShaleNetwork database .. how can I still share data?</vt:lpstr>
      <vt:lpstr>Thank you! </vt:lpstr>
      <vt:lpstr>Please register to become a member of the ShaleNetwork and please share data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Geology of Marcellus Shale</dc:title>
  <dc:creator>Tony Moscatello</dc:creator>
  <cp:lastModifiedBy>Deb Lambert</cp:lastModifiedBy>
  <cp:revision>132</cp:revision>
  <dcterms:created xsi:type="dcterms:W3CDTF">2011-11-28T15:24:27Z</dcterms:created>
  <dcterms:modified xsi:type="dcterms:W3CDTF">2013-06-25T17:53:25Z</dcterms:modified>
</cp:coreProperties>
</file>